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Lst>
  <p:sldSz cy="6858000" cx="12192000"/>
  <p:notesSz cx="6797675" cy="99266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2" roundtripDataSignature="AMtx7mhzeJ3JiPtrBCPDDD3JUAC3vQXzh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12" Type="http://customschemas.google.com/relationships/presentationmetadata" Target="metadata"/><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1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10: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GB" sz="1200">
                <a:solidFill>
                  <a:schemeClr val="dk1"/>
                </a:solidFill>
                <a:latin typeface="Calibri"/>
                <a:ea typeface="Calibri"/>
                <a:cs typeface="Calibri"/>
                <a:sym typeface="Calibri"/>
              </a:rPr>
              <a:t>The breaking is not something to hide. It does not mean that the work of art is ruined or without value because it is different than what was planned. Kintsukuroi is a way of living that embraces every flaw and imperfection. Every crack is part of the history of the object and it becomes more beautiful, precisely because it had been broken.</a:t>
            </a:r>
            <a:endParaRPr/>
          </a:p>
        </p:txBody>
      </p:sp>
      <p:sp>
        <p:nvSpPr>
          <p:cNvPr id="97" name="Google Shape;97;p10:notes"/>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4: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6: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p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8" name="Google Shape;118;p1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4: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1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22: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p2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3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3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3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3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2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2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2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2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2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3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3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3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3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32"/>
          <p:cNvSpPr/>
          <p:nvPr>
            <p:ph idx="2" type="pic"/>
          </p:nvPr>
        </p:nvSpPr>
        <p:spPr>
          <a:xfrm>
            <a:off x="5183188" y="987425"/>
            <a:ext cx="6172200" cy="4873625"/>
          </a:xfrm>
          <a:prstGeom prst="rect">
            <a:avLst/>
          </a:prstGeom>
          <a:noFill/>
          <a:ln>
            <a:noFill/>
          </a:ln>
        </p:spPr>
      </p:sp>
      <p:sp>
        <p:nvSpPr>
          <p:cNvPr id="68" name="Google Shape;68;p3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9" name="Shape 9"/>
        <p:cNvGrpSpPr/>
        <p:nvPr/>
      </p:nvGrpSpPr>
      <p:grpSpPr>
        <a:xfrm>
          <a:off x="0" y="0"/>
          <a:ext cx="0" cy="0"/>
          <a:chOff x="0" y="0"/>
          <a:chExt cx="0" cy="0"/>
        </a:xfrm>
      </p:grpSpPr>
      <p:sp>
        <p:nvSpPr>
          <p:cNvPr id="10" name="Google Shape;10;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youtube.com/watch?v=sKpBJjsZ7EE"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jp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descr="Kintsugi-bowl-honurushi-number-32" id="88" name="Google Shape;88;p1"/>
          <p:cNvPicPr preferRelativeResize="0"/>
          <p:nvPr/>
        </p:nvPicPr>
        <p:blipFill rotWithShape="1">
          <a:blip r:embed="rId3">
            <a:alphaModFix/>
          </a:blip>
          <a:srcRect b="0" l="0" r="0" t="0"/>
          <a:stretch/>
        </p:blipFill>
        <p:spPr>
          <a:xfrm>
            <a:off x="2814638" y="1414462"/>
            <a:ext cx="6048375" cy="4029075"/>
          </a:xfrm>
          <a:prstGeom prst="rect">
            <a:avLst/>
          </a:prstGeom>
          <a:noFill/>
          <a:ln>
            <a:noFill/>
          </a:ln>
        </p:spPr>
      </p:pic>
      <p:sp>
        <p:nvSpPr>
          <p:cNvPr id="89" name="Google Shape;89;p1"/>
          <p:cNvSpPr txBox="1"/>
          <p:nvPr/>
        </p:nvSpPr>
        <p:spPr>
          <a:xfrm>
            <a:off x="-180975" y="2709893"/>
            <a:ext cx="3486300" cy="2308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What is this?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600"/>
              <a:buFont typeface="Arial"/>
              <a:buNone/>
            </a:pPr>
            <a:r>
              <a:t/>
            </a:r>
            <a:endParaRPr b="1" i="0" sz="3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600"/>
              <a:buFont typeface="Arial"/>
              <a:buNone/>
            </a:pPr>
            <a:r>
              <a:t/>
            </a:r>
            <a:endParaRPr b="1" i="0" sz="3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600"/>
              <a:buFont typeface="Arial"/>
              <a:buNone/>
            </a:pPr>
            <a:r>
              <a:t/>
            </a:r>
            <a:endParaRPr b="1" i="0" sz="3600" u="none" cap="none" strike="noStrike">
              <a:solidFill>
                <a:schemeClr val="dk1"/>
              </a:solidFill>
              <a:latin typeface="Calibri"/>
              <a:ea typeface="Calibri"/>
              <a:cs typeface="Calibri"/>
              <a:sym typeface="Calibri"/>
            </a:endParaRPr>
          </a:p>
        </p:txBody>
      </p:sp>
      <p:sp>
        <p:nvSpPr>
          <p:cNvPr id="90" name="Google Shape;90;p1"/>
          <p:cNvSpPr/>
          <p:nvPr/>
        </p:nvSpPr>
        <p:spPr>
          <a:xfrm>
            <a:off x="9148450" y="2901425"/>
            <a:ext cx="3043800" cy="646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Where might you find something like this?</a:t>
            </a:r>
            <a:endParaRPr b="0" i="0" sz="1400" u="none" cap="none" strike="noStrike">
              <a:solidFill>
                <a:srgbClr val="000000"/>
              </a:solidFill>
              <a:latin typeface="Arial"/>
              <a:ea typeface="Arial"/>
              <a:cs typeface="Arial"/>
              <a:sym typeface="Arial"/>
            </a:endParaRPr>
          </a:p>
        </p:txBody>
      </p:sp>
      <p:sp>
        <p:nvSpPr>
          <p:cNvPr id="91" name="Google Shape;91;p1"/>
          <p:cNvSpPr/>
          <p:nvPr/>
        </p:nvSpPr>
        <p:spPr>
          <a:xfrm>
            <a:off x="2703176" y="307175"/>
            <a:ext cx="6778200" cy="646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How is this linked to everybody, everyday?</a:t>
            </a:r>
            <a:endParaRPr b="0" i="0" sz="1400" u="none" cap="none" strike="noStrike">
              <a:solidFill>
                <a:srgbClr val="000000"/>
              </a:solidFill>
              <a:latin typeface="Arial"/>
              <a:ea typeface="Arial"/>
              <a:cs typeface="Arial"/>
              <a:sym typeface="Arial"/>
            </a:endParaRPr>
          </a:p>
        </p:txBody>
      </p:sp>
      <p:sp>
        <p:nvSpPr>
          <p:cNvPr id="92" name="Google Shape;92;p1"/>
          <p:cNvSpPr/>
          <p:nvPr/>
        </p:nvSpPr>
        <p:spPr>
          <a:xfrm>
            <a:off x="2610019" y="5642925"/>
            <a:ext cx="6964500" cy="646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Why do you think it links to everybody, everyday?</a:t>
            </a:r>
            <a:endParaRPr b="0" i="0" sz="1400" u="none" cap="none" strike="noStrike">
              <a:solidFill>
                <a:srgbClr val="000000"/>
              </a:solidFill>
              <a:latin typeface="Arial"/>
              <a:ea typeface="Arial"/>
              <a:cs typeface="Arial"/>
              <a:sym typeface="Arial"/>
            </a:endParaRPr>
          </a:p>
        </p:txBody>
      </p:sp>
      <p:sp>
        <p:nvSpPr>
          <p:cNvPr id="93" name="Google Shape;93;p1"/>
          <p:cNvSpPr txBox="1"/>
          <p:nvPr/>
        </p:nvSpPr>
        <p:spPr>
          <a:xfrm>
            <a:off x="350196" y="243191"/>
            <a:ext cx="3171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0"/>
          <p:cNvSpPr txBox="1"/>
          <p:nvPr>
            <p:ph idx="1" type="subTitle"/>
          </p:nvPr>
        </p:nvSpPr>
        <p:spPr>
          <a:xfrm>
            <a:off x="1523999" y="46307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b="1" lang="en-GB"/>
              <a:t>Kintsugi</a:t>
            </a:r>
            <a:r>
              <a:rPr lang="en-GB"/>
              <a:t> is the Japanese art of putting broken pottery pieces back together with gold. It is the idea that </a:t>
            </a:r>
            <a:r>
              <a:rPr b="1" lang="en-GB"/>
              <a:t>in embracing flaws and imperfections, you can create an even stronger, more beautiful piece of art.</a:t>
            </a:r>
            <a:endParaRPr/>
          </a:p>
        </p:txBody>
      </p:sp>
      <p:pic>
        <p:nvPicPr>
          <p:cNvPr descr="Kintsugi-bowl-honurushi-number-32" id="100" name="Google Shape;100;p10"/>
          <p:cNvPicPr preferRelativeResize="0"/>
          <p:nvPr/>
        </p:nvPicPr>
        <p:blipFill rotWithShape="1">
          <a:blip r:embed="rId3">
            <a:alphaModFix/>
          </a:blip>
          <a:srcRect b="0" l="0" r="0" t="0"/>
          <a:stretch/>
        </p:blipFill>
        <p:spPr>
          <a:xfrm>
            <a:off x="3099230" y="212724"/>
            <a:ext cx="6048375" cy="4029075"/>
          </a:xfrm>
          <a:prstGeom prst="rect">
            <a:avLst/>
          </a:prstGeom>
          <a:noFill/>
          <a:ln>
            <a:noFill/>
          </a:ln>
        </p:spPr>
      </p:pic>
      <p:pic>
        <p:nvPicPr>
          <p:cNvPr descr="Literacy is dead…long live 'disciplinary literacy'!" id="101" name="Google Shape;101;p10"/>
          <p:cNvPicPr preferRelativeResize="0"/>
          <p:nvPr/>
        </p:nvPicPr>
        <p:blipFill rotWithShape="1">
          <a:blip r:embed="rId4">
            <a:alphaModFix/>
          </a:blip>
          <a:srcRect b="0" l="0" r="0" t="0"/>
          <a:stretch/>
        </p:blipFill>
        <p:spPr>
          <a:xfrm>
            <a:off x="480635" y="336955"/>
            <a:ext cx="1166479" cy="1166479"/>
          </a:xfrm>
          <a:prstGeom prst="rect">
            <a:avLst/>
          </a:prstGeom>
          <a:noFill/>
          <a:ln>
            <a:noFill/>
          </a:ln>
        </p:spPr>
      </p:pic>
      <p:sp>
        <p:nvSpPr>
          <p:cNvPr id="102" name="Google Shape;102;p10"/>
          <p:cNvSpPr/>
          <p:nvPr/>
        </p:nvSpPr>
        <p:spPr>
          <a:xfrm>
            <a:off x="39402" y="1574598"/>
            <a:ext cx="2048944" cy="258532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Kintsugi:</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If we break this Japanese word down it means golden joinery:</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Kin: Golden</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Tsugi: Joinery</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4"/>
          <p:cNvSpPr txBox="1"/>
          <p:nvPr>
            <p:ph idx="1" type="body"/>
          </p:nvPr>
        </p:nvSpPr>
        <p:spPr>
          <a:xfrm>
            <a:off x="759050" y="1185175"/>
            <a:ext cx="10960800" cy="4516200"/>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b="1" lang="en-GB"/>
              <a:t>Resilience:</a:t>
            </a:r>
            <a:endParaRPr/>
          </a:p>
          <a:p>
            <a:pPr indent="0" lvl="0" marL="0" rtl="0" algn="l">
              <a:lnSpc>
                <a:spcPct val="90000"/>
              </a:lnSpc>
              <a:spcBef>
                <a:spcPts val="1000"/>
              </a:spcBef>
              <a:spcAft>
                <a:spcPts val="0"/>
              </a:spcAft>
              <a:buClr>
                <a:schemeClr val="dk1"/>
              </a:buClr>
              <a:buSzPts val="2800"/>
              <a:buNone/>
            </a:pPr>
            <a:r>
              <a:rPr lang="en-GB"/>
              <a:t> A person’s ability to bounce back after stressful situations and tough times and adapt in difficult situations.</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b="1" lang="en-GB"/>
              <a:t>How does a person with resilience act?</a:t>
            </a:r>
            <a:endParaRPr/>
          </a:p>
          <a:p>
            <a:pPr indent="0" lvl="0" marL="0" rtl="0" algn="l">
              <a:lnSpc>
                <a:spcPct val="90000"/>
              </a:lnSpc>
              <a:spcBef>
                <a:spcPts val="1000"/>
              </a:spcBef>
              <a:spcAft>
                <a:spcPts val="0"/>
              </a:spcAft>
              <a:buClr>
                <a:schemeClr val="dk1"/>
              </a:buClr>
              <a:buSzPts val="2800"/>
              <a:buNone/>
            </a:pPr>
            <a:r>
              <a:rPr lang="en-GB"/>
              <a:t>A resilient person will keep trying until they get the result they desire and have developed coping techniques to help them along the way. They will always pick themselves up and try again and not see their mistakes as ‘bad’ but a way to become the best version of themselves.</a:t>
            </a:r>
            <a:endParaRPr/>
          </a:p>
        </p:txBody>
      </p:sp>
      <p:pic>
        <p:nvPicPr>
          <p:cNvPr descr="Kintsugi-bowl-honurushi-number-32" id="108" name="Google Shape;108;p4"/>
          <p:cNvPicPr preferRelativeResize="0"/>
          <p:nvPr/>
        </p:nvPicPr>
        <p:blipFill rotWithShape="1">
          <a:blip r:embed="rId3">
            <a:alphaModFix/>
          </a:blip>
          <a:srcRect b="0" l="0" r="0" t="0"/>
          <a:stretch/>
        </p:blipFill>
        <p:spPr>
          <a:xfrm>
            <a:off x="9254978" y="164599"/>
            <a:ext cx="2862201" cy="19066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p6">
            <a:hlinkClick r:id="rId3"/>
          </p:cNvPr>
          <p:cNvPicPr preferRelativeResize="0"/>
          <p:nvPr/>
        </p:nvPicPr>
        <p:blipFill rotWithShape="1">
          <a:blip r:embed="rId4">
            <a:alphaModFix/>
          </a:blip>
          <a:srcRect b="0" l="0" r="0" t="0"/>
          <a:stretch/>
        </p:blipFill>
        <p:spPr>
          <a:xfrm>
            <a:off x="5046195" y="2055392"/>
            <a:ext cx="6862354" cy="3865467"/>
          </a:xfrm>
          <a:prstGeom prst="rect">
            <a:avLst/>
          </a:prstGeom>
          <a:noFill/>
          <a:ln>
            <a:noFill/>
          </a:ln>
        </p:spPr>
      </p:pic>
      <p:sp>
        <p:nvSpPr>
          <p:cNvPr id="114" name="Google Shape;114;p6"/>
          <p:cNvSpPr txBox="1"/>
          <p:nvPr/>
        </p:nvSpPr>
        <p:spPr>
          <a:xfrm>
            <a:off x="495300" y="304800"/>
            <a:ext cx="7772400"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GB" sz="3200" u="none" cap="none" strike="noStrike">
                <a:solidFill>
                  <a:schemeClr val="dk1"/>
                </a:solidFill>
                <a:latin typeface="Calibri"/>
                <a:ea typeface="Calibri"/>
                <a:cs typeface="Calibri"/>
                <a:sym typeface="Calibri"/>
              </a:rPr>
              <a:t>Resilience: The art of bouncing back</a:t>
            </a:r>
            <a:endParaRPr b="0" i="0" sz="1400" u="none" cap="none" strike="noStrike">
              <a:solidFill>
                <a:srgbClr val="000000"/>
              </a:solidFill>
              <a:latin typeface="Arial"/>
              <a:ea typeface="Arial"/>
              <a:cs typeface="Arial"/>
              <a:sym typeface="Arial"/>
            </a:endParaRPr>
          </a:p>
        </p:txBody>
      </p:sp>
      <p:sp>
        <p:nvSpPr>
          <p:cNvPr id="115" name="Google Shape;115;p6"/>
          <p:cNvSpPr txBox="1"/>
          <p:nvPr/>
        </p:nvSpPr>
        <p:spPr>
          <a:xfrm>
            <a:off x="283451" y="2103985"/>
            <a:ext cx="4171950" cy="31700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How do the toys the children are given represent how we can show resilience?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1" i="1" lang="en-GB" sz="2000" u="none" cap="none" strike="noStrike">
                <a:solidFill>
                  <a:schemeClr val="dk1"/>
                </a:solidFill>
                <a:latin typeface="Calibri"/>
                <a:ea typeface="Calibri"/>
                <a:cs typeface="Calibri"/>
                <a:sym typeface="Calibri"/>
              </a:rPr>
              <a:t>My example: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1" i="1" sz="2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1" i="1" lang="en-GB" sz="2000" u="none" cap="none" strike="noStrike">
                <a:solidFill>
                  <a:schemeClr val="dk1"/>
                </a:solidFill>
                <a:latin typeface="Calibri"/>
                <a:ea typeface="Calibri"/>
                <a:cs typeface="Calibri"/>
                <a:sym typeface="Calibri"/>
              </a:rPr>
              <a:t>The toys are like humans with resilience because they may wobble but they never fall over completely and this is what resilience is about.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1"/>
          <p:cNvSpPr txBox="1"/>
          <p:nvPr>
            <p:ph idx="1" type="subTitle"/>
          </p:nvPr>
        </p:nvSpPr>
        <p:spPr>
          <a:xfrm>
            <a:off x="1524000" y="4630754"/>
            <a:ext cx="9954900" cy="22272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600"/>
              <a:buNone/>
            </a:pPr>
            <a:r>
              <a:rPr b="1" lang="en-GB" sz="2600"/>
              <a:t>Whole class reflection:</a:t>
            </a:r>
            <a:endParaRPr b="1" sz="2600"/>
          </a:p>
          <a:p>
            <a:pPr indent="0" lvl="0" marL="0" rtl="0" algn="ctr">
              <a:lnSpc>
                <a:spcPct val="90000"/>
              </a:lnSpc>
              <a:spcBef>
                <a:spcPts val="0"/>
              </a:spcBef>
              <a:spcAft>
                <a:spcPts val="0"/>
              </a:spcAft>
              <a:buClr>
                <a:schemeClr val="dk1"/>
              </a:buClr>
              <a:buSzPts val="2600"/>
              <a:buNone/>
            </a:pPr>
            <a:r>
              <a:t/>
            </a:r>
            <a:endParaRPr b="1" sz="2600"/>
          </a:p>
          <a:p>
            <a:pPr indent="0" lvl="0" marL="0" rtl="0" algn="ctr">
              <a:lnSpc>
                <a:spcPct val="90000"/>
              </a:lnSpc>
              <a:spcBef>
                <a:spcPts val="0"/>
              </a:spcBef>
              <a:spcAft>
                <a:spcPts val="0"/>
              </a:spcAft>
              <a:buClr>
                <a:schemeClr val="dk1"/>
              </a:buClr>
              <a:buSzPts val="2600"/>
              <a:buNone/>
            </a:pPr>
            <a:r>
              <a:t/>
            </a:r>
            <a:endParaRPr b="1" sz="2600"/>
          </a:p>
          <a:p>
            <a:pPr indent="0" lvl="0" marL="0" rtl="0" algn="ctr">
              <a:lnSpc>
                <a:spcPct val="90000"/>
              </a:lnSpc>
              <a:spcBef>
                <a:spcPts val="1000"/>
              </a:spcBef>
              <a:spcAft>
                <a:spcPts val="0"/>
              </a:spcAft>
              <a:buClr>
                <a:schemeClr val="dk1"/>
              </a:buClr>
              <a:buSzPts val="2400"/>
              <a:buNone/>
            </a:pPr>
            <a:r>
              <a:rPr b="1" lang="en-GB"/>
              <a:t>What do you think the connection between kintsugi and resilience is?</a:t>
            </a:r>
            <a:endParaRPr b="1"/>
          </a:p>
          <a:p>
            <a:pPr indent="0" lvl="0" marL="0" rtl="0" algn="ctr">
              <a:lnSpc>
                <a:spcPct val="90000"/>
              </a:lnSpc>
              <a:spcBef>
                <a:spcPts val="1000"/>
              </a:spcBef>
              <a:spcAft>
                <a:spcPts val="0"/>
              </a:spcAft>
              <a:buClr>
                <a:schemeClr val="dk1"/>
              </a:buClr>
              <a:buSzPts val="2400"/>
              <a:buNone/>
            </a:pPr>
            <a:r>
              <a:t/>
            </a:r>
            <a:endParaRPr b="1"/>
          </a:p>
          <a:p>
            <a:pPr indent="0" lvl="0" marL="0" rtl="0" algn="ctr">
              <a:lnSpc>
                <a:spcPct val="90000"/>
              </a:lnSpc>
              <a:spcBef>
                <a:spcPts val="1000"/>
              </a:spcBef>
              <a:spcAft>
                <a:spcPts val="0"/>
              </a:spcAft>
              <a:buClr>
                <a:schemeClr val="dk1"/>
              </a:buClr>
              <a:buSzPts val="2400"/>
              <a:buNone/>
            </a:pPr>
            <a:r>
              <a:t/>
            </a:r>
            <a:endParaRPr/>
          </a:p>
        </p:txBody>
      </p:sp>
      <p:pic>
        <p:nvPicPr>
          <p:cNvPr descr="Kintsugi-bowl-honurushi-number-32" id="121" name="Google Shape;121;p11"/>
          <p:cNvPicPr preferRelativeResize="0"/>
          <p:nvPr/>
        </p:nvPicPr>
        <p:blipFill rotWithShape="1">
          <a:blip r:embed="rId3">
            <a:alphaModFix/>
          </a:blip>
          <a:srcRect b="0" l="0" r="0" t="0"/>
          <a:stretch/>
        </p:blipFill>
        <p:spPr>
          <a:xfrm>
            <a:off x="3071811" y="212724"/>
            <a:ext cx="6048375" cy="4029075"/>
          </a:xfrm>
          <a:prstGeom prst="rect">
            <a:avLst/>
          </a:prstGeom>
          <a:noFill/>
          <a:ln>
            <a:noFill/>
          </a:ln>
        </p:spPr>
      </p:pic>
      <p:pic>
        <p:nvPicPr>
          <p:cNvPr descr="Literacy is dead…long live 'disciplinary literacy'!" id="122" name="Google Shape;122;p11"/>
          <p:cNvPicPr preferRelativeResize="0"/>
          <p:nvPr/>
        </p:nvPicPr>
        <p:blipFill rotWithShape="1">
          <a:blip r:embed="rId4">
            <a:alphaModFix/>
          </a:blip>
          <a:srcRect b="0" l="0" r="0" t="0"/>
          <a:stretch/>
        </p:blipFill>
        <p:spPr>
          <a:xfrm>
            <a:off x="480635" y="336955"/>
            <a:ext cx="1166479" cy="1166479"/>
          </a:xfrm>
          <a:prstGeom prst="rect">
            <a:avLst/>
          </a:prstGeom>
          <a:noFill/>
          <a:ln>
            <a:noFill/>
          </a:ln>
        </p:spPr>
      </p:pic>
      <p:sp>
        <p:nvSpPr>
          <p:cNvPr id="123" name="Google Shape;123;p11"/>
          <p:cNvSpPr/>
          <p:nvPr/>
        </p:nvSpPr>
        <p:spPr>
          <a:xfrm>
            <a:off x="39402" y="1574598"/>
            <a:ext cx="2048944" cy="2585323"/>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Kintsugi:</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If we break this Japanese word down it means golden joinery:</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Kin: Golden</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Tsugi: Joinery</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pic>
        <p:nvPicPr>
          <p:cNvPr descr="Kintsugi-bowl-honurushi-number-32" id="128" name="Google Shape;128;p14"/>
          <p:cNvPicPr preferRelativeResize="0"/>
          <p:nvPr/>
        </p:nvPicPr>
        <p:blipFill rotWithShape="1">
          <a:blip r:embed="rId3">
            <a:alphaModFix/>
          </a:blip>
          <a:srcRect b="0" l="0" r="0" t="0"/>
          <a:stretch/>
        </p:blipFill>
        <p:spPr>
          <a:xfrm>
            <a:off x="2723185" y="253929"/>
            <a:ext cx="6048375" cy="4029075"/>
          </a:xfrm>
          <a:prstGeom prst="rect">
            <a:avLst/>
          </a:prstGeom>
          <a:noFill/>
          <a:ln>
            <a:noFill/>
          </a:ln>
        </p:spPr>
      </p:pic>
      <p:sp>
        <p:nvSpPr>
          <p:cNvPr id="129" name="Google Shape;129;p14"/>
          <p:cNvSpPr/>
          <p:nvPr/>
        </p:nvSpPr>
        <p:spPr>
          <a:xfrm>
            <a:off x="1012075" y="4387175"/>
            <a:ext cx="9801000" cy="12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Our mistakes and imperfections should be embraced and recognised as things that make us grow and become more amazing than before.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We should not shy away from failing or be worried about not being ‘perfect’ as our mistakes and flaws make us who we are. </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The last few years may have left us feeling like life is like broken pieces of pottery- we have lots of things that have changed how we live, however we can now pick ourselves back up and put ourselves back together to be better than ever!</a:t>
            </a:r>
            <a:endParaRPr b="1" i="0" sz="18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1000"/>
                                        <p:tgtEl>
                                          <p:spTgt spid="1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descr="Kintsugi-bowl-honurushi-number-32" id="134" name="Google Shape;134;p22"/>
          <p:cNvPicPr preferRelativeResize="0"/>
          <p:nvPr/>
        </p:nvPicPr>
        <p:blipFill rotWithShape="1">
          <a:blip r:embed="rId3">
            <a:alphaModFix/>
          </a:blip>
          <a:srcRect b="0" l="0" r="0" t="0"/>
          <a:stretch/>
        </p:blipFill>
        <p:spPr>
          <a:xfrm>
            <a:off x="2814638" y="1414462"/>
            <a:ext cx="6048375" cy="4029075"/>
          </a:xfrm>
          <a:prstGeom prst="rect">
            <a:avLst/>
          </a:prstGeom>
          <a:noFill/>
          <a:ln>
            <a:noFill/>
          </a:ln>
        </p:spPr>
      </p:pic>
      <p:sp>
        <p:nvSpPr>
          <p:cNvPr id="135" name="Google Shape;135;p22"/>
          <p:cNvSpPr txBox="1"/>
          <p:nvPr/>
        </p:nvSpPr>
        <p:spPr>
          <a:xfrm>
            <a:off x="-180975" y="2709893"/>
            <a:ext cx="3486150" cy="230832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What?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600"/>
              <a:buFont typeface="Arial"/>
              <a:buNone/>
            </a:pPr>
            <a:r>
              <a:t/>
            </a:r>
            <a:endParaRPr b="1" i="0" sz="3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600"/>
              <a:buFont typeface="Arial"/>
              <a:buNone/>
            </a:pPr>
            <a:r>
              <a:t/>
            </a:r>
            <a:endParaRPr b="1" i="0" sz="36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600"/>
              <a:buFont typeface="Arial"/>
              <a:buNone/>
            </a:pPr>
            <a:r>
              <a:t/>
            </a:r>
            <a:endParaRPr b="1" i="0" sz="3600" u="none" cap="none" strike="noStrike">
              <a:solidFill>
                <a:schemeClr val="dk1"/>
              </a:solidFill>
              <a:latin typeface="Calibri"/>
              <a:ea typeface="Calibri"/>
              <a:cs typeface="Calibri"/>
              <a:sym typeface="Calibri"/>
            </a:endParaRPr>
          </a:p>
        </p:txBody>
      </p:sp>
      <p:sp>
        <p:nvSpPr>
          <p:cNvPr id="136" name="Google Shape;136;p22"/>
          <p:cNvSpPr/>
          <p:nvPr/>
        </p:nvSpPr>
        <p:spPr>
          <a:xfrm>
            <a:off x="9728802" y="2901434"/>
            <a:ext cx="1687898"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Where?</a:t>
            </a:r>
            <a:endParaRPr b="0" i="0" sz="1400" u="none" cap="none" strike="noStrike">
              <a:solidFill>
                <a:srgbClr val="000000"/>
              </a:solidFill>
              <a:latin typeface="Arial"/>
              <a:ea typeface="Arial"/>
              <a:cs typeface="Arial"/>
              <a:sym typeface="Arial"/>
            </a:endParaRPr>
          </a:p>
        </p:txBody>
      </p:sp>
      <p:sp>
        <p:nvSpPr>
          <p:cNvPr id="137" name="Google Shape;137;p22"/>
          <p:cNvSpPr/>
          <p:nvPr/>
        </p:nvSpPr>
        <p:spPr>
          <a:xfrm>
            <a:off x="5455086" y="506929"/>
            <a:ext cx="1281826"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How?</a:t>
            </a:r>
            <a:endParaRPr b="0" i="0" sz="1400" u="none" cap="none" strike="noStrike">
              <a:solidFill>
                <a:srgbClr val="000000"/>
              </a:solidFill>
              <a:latin typeface="Arial"/>
              <a:ea typeface="Arial"/>
              <a:cs typeface="Arial"/>
              <a:sym typeface="Arial"/>
            </a:endParaRPr>
          </a:p>
        </p:txBody>
      </p:sp>
      <p:sp>
        <p:nvSpPr>
          <p:cNvPr id="138" name="Google Shape;138;p22"/>
          <p:cNvSpPr/>
          <p:nvPr/>
        </p:nvSpPr>
        <p:spPr>
          <a:xfrm>
            <a:off x="5201631" y="5642937"/>
            <a:ext cx="1274388"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1" i="0" lang="en-GB" sz="3600" u="none" cap="none" strike="noStrike">
                <a:solidFill>
                  <a:schemeClr val="dk1"/>
                </a:solidFill>
                <a:latin typeface="Calibri"/>
                <a:ea typeface="Calibri"/>
                <a:cs typeface="Calibri"/>
                <a:sym typeface="Calibri"/>
              </a:rPr>
              <a:t>Why?</a:t>
            </a:r>
            <a:endParaRPr b="0" i="0" sz="1400" u="none" cap="none" strike="noStrike">
              <a:solidFill>
                <a:srgbClr val="000000"/>
              </a:solidFill>
              <a:latin typeface="Arial"/>
              <a:ea typeface="Arial"/>
              <a:cs typeface="Arial"/>
              <a:sym typeface="Arial"/>
            </a:endParaRPr>
          </a:p>
        </p:txBody>
      </p:sp>
      <p:sp>
        <p:nvSpPr>
          <p:cNvPr id="139" name="Google Shape;139;p22"/>
          <p:cNvSpPr txBox="1"/>
          <p:nvPr/>
        </p:nvSpPr>
        <p:spPr>
          <a:xfrm>
            <a:off x="162928" y="57100"/>
            <a:ext cx="5225700" cy="1246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1" i="0" lang="en-GB" sz="2500" u="none" cap="none" strike="noStrike">
                <a:solidFill>
                  <a:schemeClr val="dk1"/>
                </a:solidFill>
                <a:latin typeface="Calibri"/>
                <a:ea typeface="Calibri"/>
                <a:cs typeface="Calibri"/>
                <a:sym typeface="Calibri"/>
              </a:rPr>
              <a:t>Explain in your own words what kintsugi is and how it links to everybody</a:t>
            </a:r>
            <a:r>
              <a:rPr b="1" lang="en-GB" sz="2500">
                <a:solidFill>
                  <a:schemeClr val="dk1"/>
                </a:solidFill>
                <a:latin typeface="Calibri"/>
                <a:ea typeface="Calibri"/>
                <a:cs typeface="Calibri"/>
                <a:sym typeface="Calibri"/>
              </a:rPr>
              <a:t>, everyday.</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2020-10-09T14:25:21Z</dcterms:created>
  <dc:creator>B Donoghue</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0x0101009A6C0C5E775F34488D42EC3E3CDA687A</vt:lpwstr>
  </property>
</Properties>
</file>