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>
      <p:cViewPr varScale="1">
        <p:scale>
          <a:sx n="107" d="100"/>
          <a:sy n="107" d="100"/>
        </p:scale>
        <p:origin x="176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C154B-78A5-4745-A6DC-1F2BD5448043}" type="datetimeFigureOut">
              <a:rPr lang="es-ES" smtClean="0"/>
              <a:pPr/>
              <a:t>24/4/23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06FC1-9721-4FE9-BEC1-EA75B1AE4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703112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00B050"/>
                </a:solidFill>
                <a:latin typeface="AR CENA" pitchFamily="2" charset="0"/>
              </a:rPr>
              <a:t>WHY WORK ON EMOTIONAL INTELLIGENCE IN SECONDARY SCHOOL?</a:t>
            </a:r>
          </a:p>
        </p:txBody>
      </p:sp>
      <p:pic>
        <p:nvPicPr>
          <p:cNvPr id="11268" name="Picture 4" descr="Inteligencia Emocional en accion - Liderazgo y Mercade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714488"/>
            <a:ext cx="7345824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>
                <a:solidFill>
                  <a:srgbClr val="00B050"/>
                </a:solidFill>
                <a:latin typeface="AR CENA" pitchFamily="2" charset="0"/>
              </a:rPr>
              <a:t>RECORDING OF ACTIVITIES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575848"/>
              </p:ext>
            </p:extLst>
          </p:nvPr>
        </p:nvGraphicFramePr>
        <p:xfrm>
          <a:off x="214282" y="1413418"/>
          <a:ext cx="8715436" cy="5143538"/>
        </p:xfrm>
        <a:graphic>
          <a:graphicData uri="http://schemas.openxmlformats.org/drawingml/2006/table">
            <a:tbl>
              <a:tblPr/>
              <a:tblGrid>
                <a:gridCol w="785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0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36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68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33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13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346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9824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ACTIVITY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TECHNIQUE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CONEXIÓN TIME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CARDIAC FREQUENCY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 COHERENCE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AVERAGE COHERENCE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HIGH COHERENCE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EXPERIENCE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R1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R2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R3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R4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R5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R6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R7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R8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R9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R10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R11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R12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31" marR="5231" marT="52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>
                <a:solidFill>
                  <a:srgbClr val="00B050"/>
                </a:solidFill>
                <a:latin typeface="AR CENA" pitchFamily="2" charset="0"/>
              </a:rPr>
              <a:t>WORKING EI IN TUTORING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403107"/>
            <a:ext cx="8572560" cy="51435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dirty="0" err="1"/>
              <a:t>Elements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work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:</a:t>
            </a:r>
          </a:p>
          <a:p>
            <a:pPr>
              <a:buNone/>
            </a:pPr>
            <a:r>
              <a:rPr lang="es-ES" dirty="0">
                <a:solidFill>
                  <a:srgbClr val="FF0000"/>
                </a:solidFill>
              </a:rPr>
              <a:t>1. </a:t>
            </a:r>
            <a:r>
              <a:rPr lang="es-ES" dirty="0" err="1">
                <a:solidFill>
                  <a:srgbClr val="FF0000"/>
                </a:solidFill>
              </a:rPr>
              <a:t>Recognition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of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emotions</a:t>
            </a:r>
            <a:endParaRPr lang="es-ES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" dirty="0" err="1"/>
              <a:t>Emotional</a:t>
            </a:r>
            <a:r>
              <a:rPr lang="es-ES" dirty="0"/>
              <a:t> </a:t>
            </a:r>
            <a:r>
              <a:rPr lang="es-ES" dirty="0" err="1"/>
              <a:t>awareness</a:t>
            </a:r>
            <a:r>
              <a:rPr lang="es-ES" dirty="0"/>
              <a:t> simple </a:t>
            </a:r>
            <a:r>
              <a:rPr lang="es-ES" dirty="0" err="1"/>
              <a:t>emotions</a:t>
            </a:r>
            <a:endParaRPr lang="es-ES" dirty="0"/>
          </a:p>
          <a:p>
            <a:pPr>
              <a:buFont typeface="Wingdings" pitchFamily="2" charset="2"/>
              <a:buChar char="Ø"/>
            </a:pPr>
            <a:r>
              <a:rPr lang="es-ES" dirty="0" err="1"/>
              <a:t>Emotional</a:t>
            </a:r>
            <a:r>
              <a:rPr lang="es-ES" dirty="0"/>
              <a:t> </a:t>
            </a:r>
            <a:r>
              <a:rPr lang="es-ES" dirty="0" err="1"/>
              <a:t>awareness</a:t>
            </a:r>
            <a:r>
              <a:rPr lang="es-ES" dirty="0"/>
              <a:t> </a:t>
            </a:r>
            <a:r>
              <a:rPr lang="es-ES" dirty="0" err="1"/>
              <a:t>complex</a:t>
            </a:r>
            <a:r>
              <a:rPr lang="es-ES" dirty="0"/>
              <a:t> </a:t>
            </a:r>
            <a:r>
              <a:rPr lang="es-ES" dirty="0" err="1"/>
              <a:t>emotions</a:t>
            </a:r>
            <a:endParaRPr lang="es-ES" dirty="0"/>
          </a:p>
          <a:p>
            <a:pPr>
              <a:buNone/>
            </a:pPr>
            <a:r>
              <a:rPr lang="es-ES" dirty="0">
                <a:solidFill>
                  <a:srgbClr val="FF0000"/>
                </a:solidFill>
              </a:rPr>
              <a:t>2. </a:t>
            </a:r>
            <a:r>
              <a:rPr lang="es-ES" dirty="0" err="1">
                <a:solidFill>
                  <a:srgbClr val="FF0000"/>
                </a:solidFill>
              </a:rPr>
              <a:t>Expression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of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emotions</a:t>
            </a:r>
            <a:endParaRPr lang="es-ES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" dirty="0"/>
              <a:t> </a:t>
            </a:r>
            <a:r>
              <a:rPr lang="es-ES" dirty="0" err="1"/>
              <a:t>Self-awareness</a:t>
            </a:r>
            <a:endParaRPr lang="es-ES" dirty="0"/>
          </a:p>
          <a:p>
            <a:pPr>
              <a:buFont typeface="Wingdings" pitchFamily="2" charset="2"/>
              <a:buChar char="Ø"/>
            </a:pPr>
            <a:r>
              <a:rPr lang="es-ES" dirty="0"/>
              <a:t> </a:t>
            </a:r>
            <a:r>
              <a:rPr lang="es-ES" dirty="0" err="1"/>
              <a:t>Confidence</a:t>
            </a:r>
            <a:r>
              <a:rPr lang="es-ES" dirty="0"/>
              <a:t> in </a:t>
            </a:r>
            <a:r>
              <a:rPr lang="es-ES" dirty="0" err="1"/>
              <a:t>emotional</a:t>
            </a:r>
            <a:r>
              <a:rPr lang="es-ES" dirty="0"/>
              <a:t> </a:t>
            </a:r>
            <a:r>
              <a:rPr lang="es-ES" dirty="0" err="1"/>
              <a:t>expressions</a:t>
            </a:r>
            <a:endParaRPr lang="es-ES" dirty="0"/>
          </a:p>
          <a:p>
            <a:pPr>
              <a:buNone/>
            </a:pPr>
            <a:r>
              <a:rPr lang="es-ES" dirty="0">
                <a:solidFill>
                  <a:srgbClr val="FF0000"/>
                </a:solidFill>
              </a:rPr>
              <a:t>3. </a:t>
            </a:r>
            <a:r>
              <a:rPr lang="es-ES" dirty="0" err="1">
                <a:solidFill>
                  <a:srgbClr val="FF0000"/>
                </a:solidFill>
              </a:rPr>
              <a:t>Emotional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self-regulation</a:t>
            </a:r>
            <a:r>
              <a:rPr lang="es-ES" dirty="0">
                <a:solidFill>
                  <a:srgbClr val="FF000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s-ES" dirty="0"/>
              <a:t> </a:t>
            </a:r>
            <a:r>
              <a:rPr lang="es-ES" dirty="0" err="1"/>
              <a:t>Empathy</a:t>
            </a:r>
            <a:endParaRPr lang="es-ES" dirty="0"/>
          </a:p>
          <a:p>
            <a:pPr>
              <a:buFont typeface="Wingdings" pitchFamily="2" charset="2"/>
              <a:buChar char="Ø"/>
            </a:pPr>
            <a:r>
              <a:rPr lang="es-ES" dirty="0"/>
              <a:t> </a:t>
            </a:r>
            <a:r>
              <a:rPr lang="es-ES" dirty="0" err="1"/>
              <a:t>Assertiveness</a:t>
            </a:r>
            <a:r>
              <a:rPr lang="es-ES" dirty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s-ES" dirty="0" err="1"/>
              <a:t>Conflict</a:t>
            </a:r>
            <a:r>
              <a:rPr lang="es-ES" dirty="0"/>
              <a:t> </a:t>
            </a:r>
            <a:r>
              <a:rPr lang="es-ES" dirty="0" err="1"/>
              <a:t>resolution</a:t>
            </a:r>
            <a:endParaRPr lang="es-E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rgbClr val="00B050"/>
                </a:solidFill>
                <a:latin typeface="AR CENA" pitchFamily="2" charset="0"/>
              </a:rPr>
              <a:t>WORK DOSSIERS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358246" cy="52864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dirty="0"/>
              <a:t>EI Guides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Diputación de Guipúzcoa: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 12-14 </a:t>
            </a:r>
            <a:r>
              <a:rPr lang="es-ES" dirty="0" err="1"/>
              <a:t>years</a:t>
            </a:r>
            <a:r>
              <a:rPr lang="es-ES" dirty="0"/>
              <a:t> </a:t>
            </a:r>
            <a:r>
              <a:rPr lang="es-ES" dirty="0" err="1"/>
              <a:t>old</a:t>
            </a:r>
            <a:endParaRPr lang="es-E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 14-16 </a:t>
            </a:r>
            <a:r>
              <a:rPr lang="es-ES" dirty="0" err="1"/>
              <a:t>years</a:t>
            </a:r>
            <a:r>
              <a:rPr lang="es-ES" dirty="0"/>
              <a:t> </a:t>
            </a:r>
            <a:r>
              <a:rPr lang="es-ES" dirty="0" err="1"/>
              <a:t>old</a:t>
            </a:r>
            <a:endParaRPr lang="es-E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 </a:t>
            </a:r>
            <a:r>
              <a:rPr lang="es-ES" dirty="0" err="1"/>
              <a:t>Baccalaureate</a:t>
            </a:r>
            <a:endParaRPr lang="es-ES" dirty="0"/>
          </a:p>
          <a:p>
            <a:r>
              <a:rPr lang="es-ES" dirty="0"/>
              <a:t>INTEO </a:t>
            </a:r>
            <a:r>
              <a:rPr lang="es-ES" dirty="0" err="1"/>
              <a:t>Programme</a:t>
            </a:r>
            <a:endParaRPr lang="es-ES" dirty="0"/>
          </a:p>
          <a:p>
            <a:r>
              <a:rPr lang="es-ES" i="1" dirty="0"/>
              <a:t>Good </a:t>
            </a:r>
            <a:r>
              <a:rPr lang="es-ES" i="1" dirty="0" err="1"/>
              <a:t>vibes</a:t>
            </a:r>
            <a:r>
              <a:rPr lang="es-ES" i="1" dirty="0"/>
              <a:t> </a:t>
            </a:r>
            <a:r>
              <a:rPr lang="es-ES" i="1" dirty="0" err="1"/>
              <a:t>programme</a:t>
            </a:r>
            <a:r>
              <a:rPr lang="es-ES" i="1" dirty="0"/>
              <a:t> </a:t>
            </a:r>
            <a:r>
              <a:rPr lang="es-ES" dirty="0"/>
              <a:t>(Manuel Segura)</a:t>
            </a:r>
          </a:p>
          <a:p>
            <a:r>
              <a:rPr lang="es-ES" i="1" dirty="0" err="1"/>
              <a:t>Learning</a:t>
            </a:r>
            <a:r>
              <a:rPr lang="es-ES" i="1" dirty="0"/>
              <a:t> </a:t>
            </a:r>
            <a:r>
              <a:rPr lang="es-ES" i="1" dirty="0" err="1"/>
              <a:t>to</a:t>
            </a:r>
            <a:r>
              <a:rPr lang="es-ES" i="1" dirty="0"/>
              <a:t> be a </a:t>
            </a:r>
            <a:r>
              <a:rPr lang="es-ES" i="1" dirty="0" err="1"/>
              <a:t>person</a:t>
            </a:r>
            <a:r>
              <a:rPr lang="es-ES" i="1" dirty="0"/>
              <a:t> and relate </a:t>
            </a:r>
            <a:r>
              <a:rPr lang="es-ES" i="1" dirty="0" err="1"/>
              <a:t>to</a:t>
            </a:r>
            <a:r>
              <a:rPr lang="es-ES" i="1" dirty="0"/>
              <a:t> </a:t>
            </a:r>
            <a:r>
              <a:rPr lang="es-ES" i="1" dirty="0" err="1"/>
              <a:t>others</a:t>
            </a:r>
            <a:r>
              <a:rPr lang="es-ES" i="1" dirty="0"/>
              <a:t> </a:t>
            </a:r>
            <a:r>
              <a:rPr lang="es-ES" dirty="0"/>
              <a:t>(Manuel Segura)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rgbClr val="00B050"/>
                </a:solidFill>
                <a:latin typeface="AR CENA" pitchFamily="2" charset="0"/>
              </a:rPr>
              <a:t>REMEMBER…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s-ES" b="1" dirty="0">
                <a:solidFill>
                  <a:schemeClr val="tx1"/>
                </a:solidFill>
              </a:rPr>
              <a:t>THE TUTOR SHOULD SELECT THOSE ACTIVITIES THAT HE/SHE CONSIDERS MOST SUITABLE TO WORK ON IN THE CLASSROOM.</a:t>
            </a:r>
          </a:p>
          <a:p>
            <a:pPr algn="ctr">
              <a:buNone/>
            </a:pPr>
            <a:endParaRPr lang="es-ES" b="1" dirty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s-ES" b="1" dirty="0">
                <a:solidFill>
                  <a:schemeClr val="tx1"/>
                </a:solidFill>
              </a:rPr>
              <a:t>IT IS IMPORTANT THAT YOU ADAPT THESE ACTIVITIES TO THE CHARACTERISTICS OF YOUR GROUP.</a:t>
            </a:r>
            <a:endParaRPr lang="es-E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00B050"/>
                </a:solidFill>
                <a:latin typeface="AR CENA" pitchFamily="2" charset="0"/>
              </a:rPr>
              <a:t>THANKS A LOT FOR YOUR ATTENTION!</a:t>
            </a:r>
          </a:p>
        </p:txBody>
      </p:sp>
      <p:pic>
        <p:nvPicPr>
          <p:cNvPr id="4" name="Picture 2" descr="INTELIGENCIA EMOCIONAL – Cambiemos el Mundo, cambiemos la Educació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214422"/>
            <a:ext cx="6770827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00B050"/>
                </a:solidFill>
                <a:latin typeface="AR CENA" pitchFamily="2" charset="0"/>
              </a:rPr>
              <a:t>WHY WORK EI IN ADOLESCENCE?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essential</a:t>
            </a:r>
            <a:r>
              <a:rPr lang="es-ES" dirty="0"/>
              <a:t> </a:t>
            </a:r>
            <a:r>
              <a:rPr lang="es-ES" dirty="0" err="1"/>
              <a:t>component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human </a:t>
            </a:r>
            <a:r>
              <a:rPr lang="es-ES" dirty="0" err="1"/>
              <a:t>development</a:t>
            </a:r>
            <a:r>
              <a:rPr lang="es-ES" dirty="0"/>
              <a:t>.</a:t>
            </a:r>
          </a:p>
          <a:p>
            <a:pPr lvl="0"/>
            <a:r>
              <a:rPr lang="es-ES" dirty="0" err="1"/>
              <a:t>Interaction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a factor in human </a:t>
            </a:r>
            <a:r>
              <a:rPr lang="es-ES" dirty="0" err="1"/>
              <a:t>development</a:t>
            </a:r>
            <a:r>
              <a:rPr lang="es-ES" dirty="0"/>
              <a:t>.</a:t>
            </a:r>
          </a:p>
          <a:p>
            <a:pPr lvl="0"/>
            <a:r>
              <a:rPr lang="es-ES" dirty="0"/>
              <a:t>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school</a:t>
            </a:r>
            <a:r>
              <a:rPr lang="es-ES" dirty="0"/>
              <a:t> </a:t>
            </a:r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continuous</a:t>
            </a:r>
            <a:r>
              <a:rPr lang="es-ES" dirty="0"/>
              <a:t> </a:t>
            </a:r>
            <a:r>
              <a:rPr lang="es-ES" dirty="0" err="1"/>
              <a:t>interaction</a:t>
            </a:r>
            <a:endParaRPr lang="es-ES" dirty="0"/>
          </a:p>
          <a:p>
            <a:pPr lvl="0"/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need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:</a:t>
            </a:r>
          </a:p>
          <a:p>
            <a:pPr lvl="0"/>
            <a:r>
              <a:rPr lang="es-ES" dirty="0" err="1"/>
              <a:t>Knowing</a:t>
            </a:r>
            <a:r>
              <a:rPr lang="es-ES" dirty="0"/>
              <a:t> </a:t>
            </a:r>
            <a:r>
              <a:rPr lang="es-ES" dirty="0" err="1"/>
              <a:t>emotions</a:t>
            </a:r>
            <a:endParaRPr lang="es-ES" dirty="0"/>
          </a:p>
          <a:p>
            <a:pPr lvl="0"/>
            <a:r>
              <a:rPr lang="es-ES" dirty="0" err="1"/>
              <a:t>Learn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manage</a:t>
            </a:r>
            <a:r>
              <a:rPr lang="es-ES" dirty="0"/>
              <a:t> </a:t>
            </a:r>
            <a:r>
              <a:rPr lang="es-ES" dirty="0" err="1"/>
              <a:t>them</a:t>
            </a:r>
            <a:endParaRPr lang="es-ES" dirty="0"/>
          </a:p>
          <a:p>
            <a:pPr lvl="0"/>
            <a:r>
              <a:rPr lang="es-ES" dirty="0" err="1"/>
              <a:t>Encourage</a:t>
            </a:r>
            <a:r>
              <a:rPr lang="es-ES" dirty="0"/>
              <a:t> </a:t>
            </a:r>
            <a:r>
              <a:rPr lang="es-ES" dirty="0" err="1"/>
              <a:t>self-esteem</a:t>
            </a:r>
            <a:r>
              <a:rPr lang="es-ES" dirty="0"/>
              <a:t> and </a:t>
            </a:r>
            <a:r>
              <a:rPr lang="es-ES" dirty="0" err="1"/>
              <a:t>empathy</a:t>
            </a:r>
            <a:r>
              <a:rPr lang="es-ES" dirty="0"/>
              <a:t>.</a:t>
            </a:r>
          </a:p>
          <a:p>
            <a:pPr lvl="0"/>
            <a:r>
              <a:rPr lang="es-ES" dirty="0" err="1"/>
              <a:t>Stimulate</a:t>
            </a:r>
            <a:r>
              <a:rPr lang="es-ES" dirty="0"/>
              <a:t> HHSS (social </a:t>
            </a:r>
            <a:r>
              <a:rPr lang="es-ES" dirty="0" err="1"/>
              <a:t>skills</a:t>
            </a:r>
            <a:r>
              <a:rPr lang="es-ES" dirty="0"/>
              <a:t>) and CPRPPR (</a:t>
            </a:r>
            <a:r>
              <a:rPr lang="es-ES" dirty="0" err="1"/>
              <a:t>Peaceful</a:t>
            </a:r>
            <a:r>
              <a:rPr lang="es-ES" dirty="0"/>
              <a:t> </a:t>
            </a:r>
            <a:r>
              <a:rPr lang="es-ES" dirty="0" err="1"/>
              <a:t>Conflict</a:t>
            </a:r>
            <a:r>
              <a:rPr lang="es-ES" dirty="0"/>
              <a:t> </a:t>
            </a:r>
            <a:r>
              <a:rPr lang="es-ES" dirty="0" err="1"/>
              <a:t>Resolution</a:t>
            </a:r>
            <a:r>
              <a:rPr lang="es-ES" dirty="0"/>
              <a:t>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rgbClr val="00B050"/>
                </a:solidFill>
                <a:latin typeface="AR CENA" pitchFamily="2" charset="0"/>
              </a:rPr>
              <a:t>EMOTIONS AND LEARNING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285860"/>
            <a:ext cx="4329114" cy="521497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s-ES" sz="3300" b="1" dirty="0">
                <a:solidFill>
                  <a:srgbClr val="FF0000"/>
                </a:solidFill>
              </a:rPr>
              <a:t>POSITIVE </a:t>
            </a:r>
            <a:r>
              <a:rPr lang="es-ES" sz="3300" b="1" dirty="0" err="1">
                <a:solidFill>
                  <a:srgbClr val="FF0000"/>
                </a:solidFill>
              </a:rPr>
              <a:t>emotions</a:t>
            </a:r>
            <a:r>
              <a:rPr lang="es-ES" sz="3300" b="1" dirty="0">
                <a:solidFill>
                  <a:srgbClr val="FF0000"/>
                </a:solidFill>
              </a:rPr>
              <a:t>: </a:t>
            </a:r>
            <a:r>
              <a:rPr lang="es-ES" sz="3300" b="1" dirty="0" err="1">
                <a:solidFill>
                  <a:schemeClr val="tx1"/>
                </a:solidFill>
              </a:rPr>
              <a:t>boost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motivation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towards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learning</a:t>
            </a:r>
            <a:r>
              <a:rPr lang="es-ES" sz="3300" b="1" dirty="0">
                <a:solidFill>
                  <a:schemeClr val="tx1"/>
                </a:solidFill>
              </a:rPr>
              <a:t>, </a:t>
            </a:r>
            <a:r>
              <a:rPr lang="es-ES" sz="3300" b="1" dirty="0" err="1">
                <a:solidFill>
                  <a:schemeClr val="tx1"/>
                </a:solidFill>
              </a:rPr>
              <a:t>stimulate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attentional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processes</a:t>
            </a:r>
            <a:r>
              <a:rPr lang="es-ES" sz="3300" b="1" dirty="0">
                <a:solidFill>
                  <a:schemeClr val="tx1"/>
                </a:solidFill>
              </a:rPr>
              <a:t>, </a:t>
            </a:r>
            <a:r>
              <a:rPr lang="es-ES" sz="3300" b="1" dirty="0" err="1">
                <a:solidFill>
                  <a:schemeClr val="tx1"/>
                </a:solidFill>
              </a:rPr>
              <a:t>favour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memory</a:t>
            </a:r>
            <a:r>
              <a:rPr lang="es-ES" sz="3300" b="1" dirty="0">
                <a:solidFill>
                  <a:schemeClr val="tx1"/>
                </a:solidFill>
              </a:rPr>
              <a:t> and </a:t>
            </a:r>
            <a:r>
              <a:rPr lang="es-ES" sz="3300" b="1" dirty="0" err="1">
                <a:solidFill>
                  <a:schemeClr val="tx1"/>
                </a:solidFill>
              </a:rPr>
              <a:t>encourage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the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development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of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Metacognition</a:t>
            </a:r>
            <a:r>
              <a:rPr lang="es-ES" sz="3300" b="1" dirty="0">
                <a:solidFill>
                  <a:schemeClr val="tx1"/>
                </a:solidFill>
              </a:rPr>
              <a:t>. </a:t>
            </a:r>
          </a:p>
          <a:p>
            <a:endParaRPr lang="es-ES" sz="3300" b="1" dirty="0">
              <a:solidFill>
                <a:srgbClr val="FF0000"/>
              </a:solidFill>
            </a:endParaRPr>
          </a:p>
          <a:p>
            <a:r>
              <a:rPr lang="es-ES" sz="3300" b="1" dirty="0">
                <a:solidFill>
                  <a:srgbClr val="FF0000"/>
                </a:solidFill>
              </a:rPr>
              <a:t>NEGATIVE </a:t>
            </a:r>
            <a:r>
              <a:rPr lang="es-ES" sz="3300" b="1" dirty="0" err="1">
                <a:solidFill>
                  <a:srgbClr val="FF0000"/>
                </a:solidFill>
              </a:rPr>
              <a:t>emotions</a:t>
            </a:r>
            <a:r>
              <a:rPr lang="es-ES" sz="3300" b="1" dirty="0">
                <a:solidFill>
                  <a:srgbClr val="FF0000"/>
                </a:solidFill>
              </a:rPr>
              <a:t>: </a:t>
            </a:r>
            <a:r>
              <a:rPr lang="es-ES" sz="3300" b="1" dirty="0" err="1">
                <a:solidFill>
                  <a:schemeClr val="tx1"/>
                </a:solidFill>
              </a:rPr>
              <a:t>favour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blockages</a:t>
            </a:r>
            <a:r>
              <a:rPr lang="es-ES" sz="3300" b="1" dirty="0">
                <a:solidFill>
                  <a:schemeClr val="tx1"/>
                </a:solidFill>
              </a:rPr>
              <a:t> and </a:t>
            </a:r>
            <a:r>
              <a:rPr lang="es-ES" sz="3300" b="1" dirty="0" err="1">
                <a:solidFill>
                  <a:schemeClr val="tx1"/>
                </a:solidFill>
              </a:rPr>
              <a:t>slow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down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the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ability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to</a:t>
            </a:r>
            <a:r>
              <a:rPr lang="es-ES" sz="3300" b="1" dirty="0">
                <a:solidFill>
                  <a:schemeClr val="tx1"/>
                </a:solidFill>
              </a:rPr>
              <a:t> </a:t>
            </a:r>
            <a:r>
              <a:rPr lang="es-ES" sz="3300" b="1" dirty="0" err="1">
                <a:solidFill>
                  <a:schemeClr val="tx1"/>
                </a:solidFill>
              </a:rPr>
              <a:t>learn</a:t>
            </a:r>
            <a:r>
              <a:rPr lang="es-ES" sz="3300" b="1" dirty="0">
                <a:solidFill>
                  <a:schemeClr val="tx1"/>
                </a:solidFill>
              </a:rPr>
              <a:t>.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985" y="1643050"/>
            <a:ext cx="444401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La felicidad está donde tú quieras • Blog Nuevo Dí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10950674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1736" y="214290"/>
            <a:ext cx="6000760" cy="1071570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FF0000"/>
                </a:solidFill>
                <a:latin typeface="AR CENA" pitchFamily="2" charset="0"/>
              </a:rPr>
              <a:t>OTHER LEARNINGS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142908" y="3071810"/>
            <a:ext cx="5000660" cy="378619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Developing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>
                <a:solidFill>
                  <a:srgbClr val="FF0000"/>
                </a:solidFill>
              </a:rPr>
              <a:t>TOLERANCE TO FRUSTRATION</a:t>
            </a:r>
          </a:p>
          <a:p>
            <a:pPr lvl="0">
              <a:buNone/>
            </a:pP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The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development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of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>
                <a:solidFill>
                  <a:srgbClr val="FF0000"/>
                </a:solidFill>
              </a:rPr>
              <a:t>RESILIENCE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Strengthening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after a negative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situation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>
              <a:buNone/>
            </a:pP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Adopting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s-ES" sz="2800" b="1" dirty="0">
                <a:solidFill>
                  <a:srgbClr val="FF0000"/>
                </a:solidFill>
              </a:rPr>
              <a:t>POSITIVE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attitude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to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life</a:t>
            </a:r>
            <a:endParaRPr lang="es-ES" dirty="0"/>
          </a:p>
          <a:p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6143636" y="2933332"/>
            <a:ext cx="450059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Prevention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and </a:t>
            </a:r>
            <a:r>
              <a:rPr lang="es-ES" sz="2800" b="1" dirty="0">
                <a:solidFill>
                  <a:srgbClr val="FF0000"/>
                </a:solidFill>
              </a:rPr>
              <a:t>PEACEFUL </a:t>
            </a:r>
            <a:r>
              <a:rPr lang="es-ES" sz="2800" b="1" dirty="0" err="1">
                <a:solidFill>
                  <a:srgbClr val="FF0000"/>
                </a:solidFill>
              </a:rPr>
              <a:t>resolution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of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conflicts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/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Detection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of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cases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of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poor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rgbClr val="FF0000"/>
                </a:solidFill>
              </a:rPr>
              <a:t>emotional</a:t>
            </a:r>
            <a:r>
              <a:rPr lang="es-ES" sz="2800" b="1" dirty="0">
                <a:solidFill>
                  <a:srgbClr val="FF0000"/>
                </a:solidFill>
              </a:rPr>
              <a:t> </a:t>
            </a:r>
            <a:r>
              <a:rPr lang="es-ES" sz="2800" b="1" dirty="0" err="1">
                <a:solidFill>
                  <a:srgbClr val="FF0000"/>
                </a:solidFill>
              </a:rPr>
              <a:t>competence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/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Improving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the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rgbClr val="FF0000"/>
                </a:solidFill>
              </a:rPr>
              <a:t>quality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of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school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and social </a:t>
            </a:r>
            <a:r>
              <a:rPr lang="es-ES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life</a:t>
            </a:r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/>
            <a:r>
              <a:rPr lang="es-E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Personal balance.</a:t>
            </a:r>
            <a:endParaRPr lang="es-E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86742" cy="928670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rgbClr val="00B050"/>
                </a:solidFill>
                <a:latin typeface="AR CENA" pitchFamily="2" charset="0"/>
              </a:rPr>
              <a:t>BIOFEEDBACK PROJECT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4282" y="1214422"/>
            <a:ext cx="8501122" cy="5286388"/>
          </a:xfrm>
        </p:spPr>
        <p:txBody>
          <a:bodyPr>
            <a:normAutofit/>
          </a:bodyPr>
          <a:lstStyle/>
          <a:p>
            <a:pPr algn="l"/>
            <a:r>
              <a:rPr lang="es-ES" sz="2800" dirty="0" err="1">
                <a:solidFill>
                  <a:schemeClr val="tx1"/>
                </a:solidFill>
              </a:rPr>
              <a:t>Technique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based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on</a:t>
            </a:r>
            <a:r>
              <a:rPr lang="es-ES" sz="2800" dirty="0">
                <a:solidFill>
                  <a:schemeClr val="tx1"/>
                </a:solidFill>
              </a:rPr>
              <a:t> a </a:t>
            </a:r>
            <a:r>
              <a:rPr lang="es-ES" sz="2800" dirty="0" err="1">
                <a:solidFill>
                  <a:srgbClr val="FF0000"/>
                </a:solidFill>
              </a:rPr>
              <a:t>system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of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sensors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thanks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to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which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the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student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is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aware</a:t>
            </a:r>
            <a:r>
              <a:rPr lang="es-ES" sz="2800" dirty="0">
                <a:solidFill>
                  <a:schemeClr val="tx1"/>
                </a:solidFill>
              </a:rPr>
              <a:t> in real time </a:t>
            </a:r>
            <a:r>
              <a:rPr lang="es-ES" sz="2800" dirty="0" err="1">
                <a:solidFill>
                  <a:schemeClr val="tx1"/>
                </a:solidFill>
              </a:rPr>
              <a:t>of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several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physiological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parameters</a:t>
            </a:r>
            <a:r>
              <a:rPr lang="es-ES" sz="2800" dirty="0">
                <a:solidFill>
                  <a:schemeClr val="tx1"/>
                </a:solidFill>
              </a:rPr>
              <a:t> (in particular </a:t>
            </a:r>
            <a:r>
              <a:rPr lang="es-ES" sz="2800" dirty="0" err="1">
                <a:solidFill>
                  <a:schemeClr val="tx1"/>
                </a:solidFill>
              </a:rPr>
              <a:t>the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cardiac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amplitude</a:t>
            </a:r>
            <a:r>
              <a:rPr lang="es-ES" sz="2800" dirty="0">
                <a:solidFill>
                  <a:schemeClr val="tx1"/>
                </a:solidFill>
              </a:rPr>
              <a:t>) </a:t>
            </a:r>
            <a:r>
              <a:rPr lang="es-ES" sz="2800" dirty="0" err="1">
                <a:solidFill>
                  <a:schemeClr val="tx1"/>
                </a:solidFill>
              </a:rPr>
              <a:t>that</a:t>
            </a:r>
            <a:r>
              <a:rPr lang="es-ES" sz="2800" dirty="0">
                <a:solidFill>
                  <a:schemeClr val="tx1"/>
                </a:solidFill>
              </a:rPr>
              <a:t> describe </a:t>
            </a:r>
            <a:r>
              <a:rPr lang="es-ES" sz="2800" dirty="0" err="1">
                <a:solidFill>
                  <a:schemeClr val="tx1"/>
                </a:solidFill>
              </a:rPr>
              <a:t>the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functioning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of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his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or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her</a:t>
            </a:r>
            <a:r>
              <a:rPr lang="es-ES" sz="2800" dirty="0">
                <a:solidFill>
                  <a:schemeClr val="tx1"/>
                </a:solidFill>
              </a:rPr>
              <a:t> </a:t>
            </a:r>
            <a:r>
              <a:rPr lang="es-ES" sz="2800" dirty="0" err="1">
                <a:solidFill>
                  <a:schemeClr val="tx1"/>
                </a:solidFill>
              </a:rPr>
              <a:t>body</a:t>
            </a:r>
            <a:r>
              <a:rPr lang="es-ES" sz="2800" dirty="0">
                <a:solidFill>
                  <a:schemeClr val="tx1"/>
                </a:solidFill>
              </a:rPr>
              <a:t>. </a:t>
            </a:r>
          </a:p>
          <a:p>
            <a:pPr algn="l"/>
            <a:endParaRPr lang="es-ES" sz="3300" dirty="0">
              <a:solidFill>
                <a:schemeClr val="tx1"/>
              </a:solidFill>
            </a:endParaRPr>
          </a:p>
          <a:p>
            <a:pPr algn="l"/>
            <a:endParaRPr lang="es-ES" sz="2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  <a:p>
            <a:pPr algn="r"/>
            <a:endParaRPr lang="es-ES" sz="1400" b="1" dirty="0">
              <a:solidFill>
                <a:schemeClr val="tx1"/>
              </a:solidFill>
            </a:endParaRPr>
          </a:p>
        </p:txBody>
      </p:sp>
      <p:pic>
        <p:nvPicPr>
          <p:cNvPr id="17410" name="Picture 2" descr="Qué recibe Usted? Aspectos Diferenciados | Coherencia Cardia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13" y="3071810"/>
            <a:ext cx="2690833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rgbClr val="00B050"/>
                </a:solidFill>
                <a:latin typeface="AR CENA" pitchFamily="2" charset="0"/>
              </a:rPr>
              <a:t>POLYVAGAL THEORY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autonomic</a:t>
            </a:r>
            <a:r>
              <a:rPr lang="es-ES" dirty="0"/>
              <a:t> </a:t>
            </a:r>
            <a:r>
              <a:rPr lang="es-ES" dirty="0" err="1"/>
              <a:t>nervous</a:t>
            </a:r>
            <a:r>
              <a:rPr lang="es-ES" dirty="0"/>
              <a:t> </a:t>
            </a:r>
            <a:r>
              <a:rPr lang="es-ES" dirty="0" err="1"/>
              <a:t>system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involved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regulation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emotions</a:t>
            </a:r>
            <a:r>
              <a:rPr lang="es-ES" dirty="0"/>
              <a:t>.</a:t>
            </a:r>
          </a:p>
          <a:p>
            <a:pPr>
              <a:buNone/>
            </a:pPr>
            <a:r>
              <a:rPr lang="es-ES" dirty="0" err="1"/>
              <a:t>The</a:t>
            </a:r>
            <a:r>
              <a:rPr lang="es-ES" dirty="0"/>
              <a:t> ANS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made</a:t>
            </a:r>
            <a:r>
              <a:rPr lang="es-ES" dirty="0"/>
              <a:t> up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two</a:t>
            </a:r>
            <a:r>
              <a:rPr lang="es-ES" dirty="0"/>
              <a:t> </a:t>
            </a:r>
            <a:r>
              <a:rPr lang="es-ES" dirty="0" err="1"/>
              <a:t>branches</a:t>
            </a:r>
            <a:r>
              <a:rPr lang="es-ES" dirty="0"/>
              <a:t>:</a:t>
            </a:r>
          </a:p>
          <a:p>
            <a:pPr>
              <a:buNone/>
            </a:pPr>
            <a:r>
              <a:rPr lang="es-ES" dirty="0"/>
              <a:t>1. </a:t>
            </a:r>
            <a:r>
              <a:rPr lang="es-ES" dirty="0" err="1">
                <a:solidFill>
                  <a:srgbClr val="FF0000"/>
                </a:solidFill>
              </a:rPr>
              <a:t>the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sympathetic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/>
              <a:t>which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related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alertness</a:t>
            </a:r>
            <a:r>
              <a:rPr lang="es-ES" dirty="0"/>
              <a:t> (</a:t>
            </a:r>
            <a:r>
              <a:rPr lang="es-ES" dirty="0" err="1"/>
              <a:t>sweating</a:t>
            </a:r>
            <a:r>
              <a:rPr lang="es-ES" dirty="0"/>
              <a:t>, </a:t>
            </a:r>
            <a:r>
              <a:rPr lang="es-ES" dirty="0" err="1"/>
              <a:t>reddening</a:t>
            </a:r>
            <a:r>
              <a:rPr lang="es-ES" dirty="0"/>
              <a:t>, </a:t>
            </a:r>
            <a:r>
              <a:rPr lang="es-ES" dirty="0" err="1"/>
              <a:t>tension</a:t>
            </a:r>
            <a:r>
              <a:rPr lang="es-ES" dirty="0"/>
              <a:t> etc...) </a:t>
            </a:r>
          </a:p>
          <a:p>
            <a:pPr>
              <a:buNone/>
            </a:pPr>
            <a:r>
              <a:rPr lang="es-ES" dirty="0"/>
              <a:t>2. </a:t>
            </a:r>
            <a:r>
              <a:rPr lang="es-ES" dirty="0" err="1">
                <a:solidFill>
                  <a:srgbClr val="FF0000"/>
                </a:solidFill>
              </a:rPr>
              <a:t>the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parasympathetic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/>
              <a:t>which</a:t>
            </a:r>
            <a:r>
              <a:rPr lang="es-ES" dirty="0"/>
              <a:t> </a:t>
            </a:r>
            <a:r>
              <a:rPr lang="es-ES" dirty="0" err="1"/>
              <a:t>activates</a:t>
            </a:r>
            <a:r>
              <a:rPr lang="es-ES" dirty="0"/>
              <a:t> </a:t>
            </a:r>
            <a:r>
              <a:rPr lang="es-ES" dirty="0" err="1"/>
              <a:t>relaxation</a:t>
            </a:r>
            <a:r>
              <a:rPr lang="es-ES" dirty="0"/>
              <a:t> and </a:t>
            </a:r>
            <a:r>
              <a:rPr lang="es-ES" dirty="0" err="1"/>
              <a:t>calm</a:t>
            </a:r>
            <a:r>
              <a:rPr lang="es-ES" dirty="0"/>
              <a:t>, </a:t>
            </a:r>
            <a:r>
              <a:rPr lang="es-ES" dirty="0" err="1"/>
              <a:t>like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accelerator</a:t>
            </a:r>
            <a:r>
              <a:rPr lang="es-ES" dirty="0"/>
              <a:t> and </a:t>
            </a:r>
            <a:r>
              <a:rPr lang="es-ES" dirty="0" err="1"/>
              <a:t>brake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a car.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rgbClr val="00B050"/>
                </a:solidFill>
                <a:latin typeface="AR CENA" pitchFamily="2" charset="0"/>
              </a:rPr>
              <a:t>VAGO NERVE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6863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polyvagal</a:t>
            </a:r>
            <a:r>
              <a:rPr lang="es-ES" sz="2800" dirty="0"/>
              <a:t> </a:t>
            </a:r>
            <a:r>
              <a:rPr lang="es-ES" sz="2800" dirty="0" err="1"/>
              <a:t>theory</a:t>
            </a:r>
            <a:r>
              <a:rPr lang="es-ES" sz="2800" dirty="0"/>
              <a:t> </a:t>
            </a:r>
            <a:r>
              <a:rPr lang="es-ES" sz="2800" dirty="0" err="1"/>
              <a:t>works</a:t>
            </a:r>
            <a:r>
              <a:rPr lang="es-ES" sz="2800" dirty="0"/>
              <a:t> </a:t>
            </a:r>
            <a:r>
              <a:rPr lang="es-ES" sz="2800" dirty="0" err="1"/>
              <a:t>on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>
                <a:solidFill>
                  <a:srgbClr val="FF0000"/>
                </a:solidFill>
              </a:rPr>
              <a:t>VAGO NERVE </a:t>
            </a:r>
            <a:r>
              <a:rPr lang="es-ES" sz="2800" dirty="0"/>
              <a:t>in </a:t>
            </a:r>
            <a:r>
              <a:rPr lang="es-ES" sz="2800" dirty="0" err="1"/>
              <a:t>charge</a:t>
            </a:r>
            <a:r>
              <a:rPr lang="es-ES" sz="2800" dirty="0"/>
              <a:t> </a:t>
            </a:r>
            <a:r>
              <a:rPr lang="es-ES" sz="2800" dirty="0" err="1"/>
              <a:t>of</a:t>
            </a:r>
            <a:r>
              <a:rPr lang="es-ES" sz="2800" dirty="0"/>
              <a:t>:</a:t>
            </a:r>
          </a:p>
          <a:p>
            <a:pPr marL="0" indent="0">
              <a:buNone/>
            </a:pPr>
            <a:r>
              <a:rPr lang="es-ES" sz="2800" dirty="0"/>
              <a:t> 1 </a:t>
            </a:r>
            <a:r>
              <a:rPr lang="es-ES" sz="2800" dirty="0" err="1"/>
              <a:t>connecting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encephalon</a:t>
            </a:r>
            <a:r>
              <a:rPr lang="es-ES" sz="2800" dirty="0"/>
              <a:t> </a:t>
            </a:r>
            <a:r>
              <a:rPr lang="es-ES" sz="2800" dirty="0" err="1"/>
              <a:t>with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whole</a:t>
            </a:r>
            <a:r>
              <a:rPr lang="es-ES" sz="2800" dirty="0"/>
              <a:t> </a:t>
            </a:r>
            <a:r>
              <a:rPr lang="es-ES" sz="2800" dirty="0" err="1"/>
              <a:t>body</a:t>
            </a:r>
            <a:r>
              <a:rPr lang="es-ES" sz="2800" dirty="0"/>
              <a:t>.</a:t>
            </a:r>
          </a:p>
          <a:p>
            <a:pPr marL="0" indent="0">
              <a:buNone/>
            </a:pPr>
            <a:r>
              <a:rPr lang="es-ES" sz="2800" dirty="0"/>
              <a:t> 2 </a:t>
            </a:r>
            <a:r>
              <a:rPr lang="es-ES" sz="2800" dirty="0" err="1"/>
              <a:t>Cardiorespiratory</a:t>
            </a:r>
            <a:r>
              <a:rPr lang="es-ES" sz="2800" dirty="0"/>
              <a:t> </a:t>
            </a:r>
            <a:r>
              <a:rPr lang="es-ES" sz="2800" dirty="0" err="1"/>
              <a:t>functions</a:t>
            </a:r>
            <a:r>
              <a:rPr lang="es-ES" sz="2800" dirty="0"/>
              <a:t>.</a:t>
            </a:r>
          </a:p>
          <a:p>
            <a:pPr marL="0" indent="0">
              <a:buNone/>
            </a:pPr>
            <a:r>
              <a:rPr lang="es-ES" sz="2800" dirty="0"/>
              <a:t> 3 </a:t>
            </a:r>
            <a:r>
              <a:rPr lang="es-ES" sz="2800" dirty="0" err="1"/>
              <a:t>Relationship</a:t>
            </a:r>
            <a:r>
              <a:rPr lang="es-ES" sz="2800" dirty="0"/>
              <a:t> </a:t>
            </a:r>
            <a:r>
              <a:rPr lang="es-ES" sz="2800" dirty="0" err="1"/>
              <a:t>with</a:t>
            </a:r>
            <a:r>
              <a:rPr lang="es-ES" sz="2800" dirty="0"/>
              <a:t> </a:t>
            </a:r>
            <a:r>
              <a:rPr lang="es-ES" sz="2800" dirty="0" err="1"/>
              <a:t>thought</a:t>
            </a:r>
            <a:r>
              <a:rPr lang="es-ES" sz="2800" dirty="0"/>
              <a:t> and </a:t>
            </a:r>
            <a:r>
              <a:rPr lang="es-ES" sz="2800" dirty="0" err="1"/>
              <a:t>emotions</a:t>
            </a:r>
            <a:r>
              <a:rPr lang="es-ES" sz="2800" dirty="0"/>
              <a:t>.</a:t>
            </a:r>
          </a:p>
        </p:txBody>
      </p:sp>
      <p:pic>
        <p:nvPicPr>
          <p:cNvPr id="18434" name="Picture 2" descr="Del Nervio Vago Terapia De Estimulación Ilustraciones Vectoriale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3478" y="1571612"/>
            <a:ext cx="3960522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796908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00B050"/>
                </a:solidFill>
                <a:latin typeface="AR CENA" pitchFamily="2" charset="0"/>
              </a:rPr>
              <a:t>TYPICAL BIOFEEDBACK SESSION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0064" y="134076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s-ES" sz="2000" dirty="0" err="1"/>
              <a:t>Connect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sensor </a:t>
            </a:r>
            <a:r>
              <a:rPr lang="es-ES" sz="2000" dirty="0" err="1"/>
              <a:t>to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left</a:t>
            </a:r>
            <a:r>
              <a:rPr lang="es-ES" sz="2000" dirty="0"/>
              <a:t> </a:t>
            </a:r>
            <a:r>
              <a:rPr lang="es-ES" sz="2000" dirty="0" err="1"/>
              <a:t>earlobe</a:t>
            </a:r>
            <a:r>
              <a:rPr lang="es-ES" sz="2000" dirty="0"/>
              <a:t>.</a:t>
            </a:r>
          </a:p>
          <a:p>
            <a:pPr marL="514350" indent="-514350">
              <a:buAutoNum type="arabicPeriod"/>
            </a:pPr>
            <a:r>
              <a:rPr lang="es-ES" sz="2000" dirty="0"/>
              <a:t>Sensor captures: </a:t>
            </a:r>
            <a:r>
              <a:rPr lang="es-ES" sz="2000" dirty="0" err="1"/>
              <a:t>heart</a:t>
            </a:r>
            <a:r>
              <a:rPr lang="es-ES" sz="2000" dirty="0"/>
              <a:t> </a:t>
            </a:r>
            <a:r>
              <a:rPr lang="es-ES" sz="2000" dirty="0" err="1"/>
              <a:t>rate</a:t>
            </a:r>
            <a:r>
              <a:rPr lang="es-ES" sz="2000" dirty="0"/>
              <a:t>, </a:t>
            </a:r>
            <a:r>
              <a:rPr lang="es-ES" sz="2000" dirty="0" err="1"/>
              <a:t>heart</a:t>
            </a:r>
            <a:r>
              <a:rPr lang="es-ES" sz="2000" dirty="0"/>
              <a:t> </a:t>
            </a:r>
            <a:r>
              <a:rPr lang="es-ES" sz="2000" dirty="0" err="1"/>
              <a:t>amplitude</a:t>
            </a:r>
            <a:r>
              <a:rPr lang="es-ES" sz="2000" dirty="0"/>
              <a:t>, </a:t>
            </a:r>
            <a:r>
              <a:rPr lang="es-ES" sz="2000" dirty="0" err="1"/>
              <a:t>blood</a:t>
            </a:r>
            <a:r>
              <a:rPr lang="es-ES" sz="2000" dirty="0"/>
              <a:t> </a:t>
            </a:r>
            <a:r>
              <a:rPr lang="es-ES" sz="2000" dirty="0" err="1"/>
              <a:t>pressure</a:t>
            </a:r>
            <a:r>
              <a:rPr lang="es-ES" sz="2000" dirty="0"/>
              <a:t>): </a:t>
            </a:r>
            <a:r>
              <a:rPr lang="es-ES" sz="2000" dirty="0" err="1"/>
              <a:t>heart</a:t>
            </a:r>
            <a:r>
              <a:rPr lang="es-ES" sz="2000" dirty="0"/>
              <a:t> </a:t>
            </a:r>
            <a:r>
              <a:rPr lang="es-ES" sz="2000" dirty="0" err="1"/>
              <a:t>coherence</a:t>
            </a:r>
            <a:r>
              <a:rPr lang="es-ES" sz="2000" dirty="0"/>
              <a:t> </a:t>
            </a:r>
            <a:r>
              <a:rPr lang="es-ES" sz="2000" dirty="0" err="1"/>
              <a:t>algorithm</a:t>
            </a:r>
            <a:r>
              <a:rPr lang="es-ES" sz="2000" dirty="0"/>
              <a:t>.</a:t>
            </a:r>
          </a:p>
          <a:p>
            <a:pPr marL="514350" indent="-514350">
              <a:buAutoNum type="arabicPeriod"/>
            </a:pPr>
            <a:r>
              <a:rPr lang="es-ES" sz="2000" dirty="0" err="1"/>
              <a:t>Initial</a:t>
            </a:r>
            <a:r>
              <a:rPr lang="es-ES" sz="2000" dirty="0"/>
              <a:t> </a:t>
            </a:r>
            <a:r>
              <a:rPr lang="es-ES" sz="2000" dirty="0" err="1"/>
              <a:t>recording</a:t>
            </a:r>
            <a:r>
              <a:rPr lang="es-ES" sz="2000" dirty="0"/>
              <a:t> </a:t>
            </a:r>
            <a:r>
              <a:rPr lang="es-ES" sz="2000" dirty="0" err="1"/>
              <a:t>without</a:t>
            </a:r>
            <a:r>
              <a:rPr lang="es-ES" sz="2000" dirty="0"/>
              <a:t> prior training.</a:t>
            </a:r>
          </a:p>
          <a:p>
            <a:pPr marL="514350" indent="-514350">
              <a:buAutoNum type="arabicPeriod"/>
            </a:pPr>
            <a:r>
              <a:rPr lang="es-ES" sz="2000" dirty="0" err="1"/>
              <a:t>First</a:t>
            </a:r>
            <a:r>
              <a:rPr lang="es-ES" sz="2000" dirty="0"/>
              <a:t> training 10-15 minutes </a:t>
            </a:r>
            <a:r>
              <a:rPr lang="es-ES" sz="2000" dirty="0" err="1"/>
              <a:t>asking</a:t>
            </a:r>
            <a:r>
              <a:rPr lang="es-ES" sz="2000" dirty="0"/>
              <a:t> </a:t>
            </a:r>
            <a:r>
              <a:rPr lang="es-ES" sz="2000" dirty="0" err="1"/>
              <a:t>them</a:t>
            </a:r>
            <a:r>
              <a:rPr lang="es-ES" sz="2000" dirty="0"/>
              <a:t> </a:t>
            </a:r>
            <a:r>
              <a:rPr lang="es-ES" sz="2000" dirty="0" err="1"/>
              <a:t>to</a:t>
            </a:r>
            <a:r>
              <a:rPr lang="es-ES" sz="2000" dirty="0"/>
              <a:t> monitor </a:t>
            </a:r>
            <a:r>
              <a:rPr lang="es-ES" sz="2000" dirty="0" err="1"/>
              <a:t>breathing</a:t>
            </a:r>
            <a:r>
              <a:rPr lang="es-ES" sz="2000" dirty="0"/>
              <a:t>, </a:t>
            </a:r>
            <a:r>
              <a:rPr lang="es-ES" sz="2000" dirty="0" err="1"/>
              <a:t>but</a:t>
            </a:r>
            <a:r>
              <a:rPr lang="es-ES" sz="2000" dirty="0"/>
              <a:t> no </a:t>
            </a:r>
            <a:r>
              <a:rPr lang="es-ES" sz="2000" dirty="0" err="1"/>
              <a:t>further</a:t>
            </a:r>
            <a:r>
              <a:rPr lang="es-ES" sz="2000" dirty="0"/>
              <a:t> </a:t>
            </a:r>
            <a:r>
              <a:rPr lang="es-ES" sz="2000" dirty="0" err="1"/>
              <a:t>prompts</a:t>
            </a:r>
            <a:r>
              <a:rPr lang="es-ES" sz="2000" dirty="0"/>
              <a:t>.</a:t>
            </a:r>
          </a:p>
          <a:p>
            <a:pPr marL="514350" indent="-514350">
              <a:buAutoNum type="arabicPeriod"/>
            </a:pPr>
            <a:r>
              <a:rPr lang="es-ES" sz="2000" dirty="0" err="1"/>
              <a:t>Introducing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Hearthmath</a:t>
            </a:r>
            <a:r>
              <a:rPr lang="es-ES" sz="2000" dirty="0"/>
              <a:t> software.</a:t>
            </a:r>
          </a:p>
        </p:txBody>
      </p:sp>
      <p:pic>
        <p:nvPicPr>
          <p:cNvPr id="4" name="3 Imagen" descr="descriptio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861048"/>
            <a:ext cx="4493278" cy="2855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solidFill>
                  <a:srgbClr val="00B050"/>
                </a:solidFill>
                <a:latin typeface="AR CENA" pitchFamily="2" charset="0"/>
              </a:rPr>
              <a:t>TYPICAL BIOFEEDBACK SESSION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1439" y="1417638"/>
            <a:ext cx="8501122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200" dirty="0"/>
              <a:t>6. </a:t>
            </a:r>
            <a:r>
              <a:rPr lang="es-ES" sz="2200" dirty="0" err="1"/>
              <a:t>Learn</a:t>
            </a:r>
            <a:r>
              <a:rPr lang="es-ES" sz="2200" dirty="0"/>
              <a:t> </a:t>
            </a:r>
            <a:r>
              <a:rPr lang="es-ES" sz="2200" dirty="0" err="1"/>
              <a:t>to</a:t>
            </a:r>
            <a:r>
              <a:rPr lang="es-ES" sz="2200" dirty="0"/>
              <a:t> </a:t>
            </a:r>
            <a:r>
              <a:rPr lang="es-ES" sz="2200" dirty="0" err="1"/>
              <a:t>manage</a:t>
            </a:r>
            <a:r>
              <a:rPr lang="es-ES" sz="2200" dirty="0"/>
              <a:t> </a:t>
            </a:r>
            <a:r>
              <a:rPr lang="es-ES" sz="2200" dirty="0" err="1"/>
              <a:t>your</a:t>
            </a:r>
            <a:r>
              <a:rPr lang="es-ES" sz="2200" dirty="0"/>
              <a:t> </a:t>
            </a:r>
            <a:r>
              <a:rPr lang="es-ES" sz="2200" dirty="0" err="1"/>
              <a:t>breathing</a:t>
            </a:r>
            <a:r>
              <a:rPr lang="es-ES" sz="2200" dirty="0"/>
              <a:t>. </a:t>
            </a:r>
            <a:r>
              <a:rPr lang="es-ES" sz="2200" dirty="0" err="1"/>
              <a:t>To</a:t>
            </a:r>
            <a:r>
              <a:rPr lang="es-ES" sz="2200" dirty="0"/>
              <a:t> do </a:t>
            </a:r>
            <a:r>
              <a:rPr lang="es-ES" sz="2200" dirty="0" err="1"/>
              <a:t>this</a:t>
            </a:r>
            <a:r>
              <a:rPr lang="es-ES" sz="2200" dirty="0"/>
              <a:t>, </a:t>
            </a:r>
            <a:r>
              <a:rPr lang="es-ES" sz="2200" dirty="0" err="1"/>
              <a:t>the</a:t>
            </a:r>
            <a:r>
              <a:rPr lang="es-ES" sz="2200" dirty="0"/>
              <a:t> </a:t>
            </a:r>
            <a:r>
              <a:rPr lang="es-ES" sz="2200" dirty="0" err="1"/>
              <a:t>programme</a:t>
            </a:r>
            <a:r>
              <a:rPr lang="es-ES" sz="2200" dirty="0"/>
              <a:t> has a </a:t>
            </a:r>
            <a:r>
              <a:rPr lang="es-ES" sz="2200" dirty="0" err="1"/>
              <a:t>screen</a:t>
            </a:r>
            <a:r>
              <a:rPr lang="es-ES" sz="2200" dirty="0"/>
              <a:t> </a:t>
            </a:r>
            <a:r>
              <a:rPr lang="es-ES" sz="2200" dirty="0" err="1"/>
              <a:t>on</a:t>
            </a:r>
            <a:r>
              <a:rPr lang="es-ES" sz="2200" dirty="0"/>
              <a:t> </a:t>
            </a:r>
            <a:r>
              <a:rPr lang="es-ES" sz="2200" dirty="0" err="1"/>
              <a:t>which</a:t>
            </a:r>
            <a:r>
              <a:rPr lang="es-ES" sz="2200" dirty="0"/>
              <a:t> a </a:t>
            </a:r>
            <a:r>
              <a:rPr lang="es-ES" sz="2200" dirty="0" err="1"/>
              <a:t>ball</a:t>
            </a:r>
            <a:r>
              <a:rPr lang="es-ES" sz="2200" dirty="0"/>
              <a:t> </a:t>
            </a:r>
            <a:r>
              <a:rPr lang="es-ES" sz="2200" dirty="0" err="1"/>
              <a:t>appears</a:t>
            </a:r>
            <a:r>
              <a:rPr lang="es-ES" sz="2200" dirty="0"/>
              <a:t> </a:t>
            </a:r>
            <a:r>
              <a:rPr lang="es-ES" sz="2200" dirty="0" err="1"/>
              <a:t>that</a:t>
            </a:r>
            <a:r>
              <a:rPr lang="es-ES" sz="2200" dirty="0"/>
              <a:t> </a:t>
            </a:r>
            <a:r>
              <a:rPr lang="es-ES" sz="2200" dirty="0" err="1"/>
              <a:t>moves</a:t>
            </a:r>
            <a:r>
              <a:rPr lang="es-ES" sz="2200" dirty="0"/>
              <a:t> </a:t>
            </a:r>
            <a:r>
              <a:rPr lang="es-ES" sz="2200" dirty="0" err="1"/>
              <a:t>along</a:t>
            </a:r>
            <a:r>
              <a:rPr lang="es-ES" sz="2200" dirty="0"/>
              <a:t> a wave. </a:t>
            </a:r>
            <a:r>
              <a:rPr lang="es-ES" sz="2200" dirty="0" err="1"/>
              <a:t>When</a:t>
            </a:r>
            <a:r>
              <a:rPr lang="es-ES" sz="2200" dirty="0"/>
              <a:t> </a:t>
            </a:r>
            <a:r>
              <a:rPr lang="es-ES" sz="2200" dirty="0" err="1"/>
              <a:t>it</a:t>
            </a:r>
            <a:r>
              <a:rPr lang="es-ES" sz="2200" dirty="0"/>
              <a:t> </a:t>
            </a:r>
            <a:r>
              <a:rPr lang="es-ES" sz="2200" dirty="0" err="1"/>
              <a:t>goes</a:t>
            </a:r>
            <a:r>
              <a:rPr lang="es-ES" sz="2200" dirty="0"/>
              <a:t> </a:t>
            </a:r>
            <a:r>
              <a:rPr lang="es-ES" sz="2200" dirty="0" err="1"/>
              <a:t>down</a:t>
            </a:r>
            <a:r>
              <a:rPr lang="es-ES" sz="2200" dirty="0"/>
              <a:t>, </a:t>
            </a:r>
            <a:r>
              <a:rPr lang="es-ES" sz="2200" dirty="0" err="1"/>
              <a:t>we</a:t>
            </a:r>
            <a:r>
              <a:rPr lang="es-ES" sz="2200" dirty="0"/>
              <a:t> </a:t>
            </a:r>
            <a:r>
              <a:rPr lang="es-ES" sz="2200" dirty="0" err="1"/>
              <a:t>breathe</a:t>
            </a:r>
            <a:r>
              <a:rPr lang="es-ES" sz="2200" dirty="0"/>
              <a:t> </a:t>
            </a:r>
            <a:r>
              <a:rPr lang="es-ES" sz="2200" dirty="0" err="1"/>
              <a:t>out</a:t>
            </a:r>
            <a:r>
              <a:rPr lang="es-ES" sz="2200" dirty="0"/>
              <a:t>, </a:t>
            </a:r>
            <a:r>
              <a:rPr lang="es-ES" sz="2200" dirty="0" err="1"/>
              <a:t>when</a:t>
            </a:r>
            <a:r>
              <a:rPr lang="es-ES" sz="2200" dirty="0"/>
              <a:t> </a:t>
            </a:r>
            <a:r>
              <a:rPr lang="es-ES" sz="2200" dirty="0" err="1"/>
              <a:t>it</a:t>
            </a:r>
            <a:r>
              <a:rPr lang="es-ES" sz="2200" dirty="0"/>
              <a:t> </a:t>
            </a:r>
            <a:r>
              <a:rPr lang="es-ES" sz="2200" dirty="0" err="1"/>
              <a:t>goes</a:t>
            </a:r>
            <a:r>
              <a:rPr lang="es-ES" sz="2200" dirty="0"/>
              <a:t> up, </a:t>
            </a:r>
            <a:r>
              <a:rPr lang="es-ES" sz="2200" dirty="0" err="1"/>
              <a:t>we</a:t>
            </a:r>
            <a:r>
              <a:rPr lang="es-ES" sz="2200" dirty="0"/>
              <a:t> </a:t>
            </a:r>
            <a:r>
              <a:rPr lang="es-ES" sz="2200" dirty="0" err="1"/>
              <a:t>breathe</a:t>
            </a:r>
            <a:r>
              <a:rPr lang="es-ES" sz="2200" dirty="0"/>
              <a:t> in. </a:t>
            </a:r>
            <a:r>
              <a:rPr lang="es-ES" sz="2200" dirty="0" err="1"/>
              <a:t>The</a:t>
            </a:r>
            <a:r>
              <a:rPr lang="es-ES" sz="2200" dirty="0"/>
              <a:t> </a:t>
            </a:r>
            <a:r>
              <a:rPr lang="es-ES" sz="2200" dirty="0" err="1"/>
              <a:t>students</a:t>
            </a:r>
            <a:r>
              <a:rPr lang="es-ES" sz="2200" dirty="0"/>
              <a:t> can </a:t>
            </a:r>
            <a:r>
              <a:rPr lang="es-ES" sz="2200" dirty="0" err="1"/>
              <a:t>change</a:t>
            </a:r>
            <a:r>
              <a:rPr lang="es-ES" sz="2200" dirty="0"/>
              <a:t> </a:t>
            </a:r>
            <a:r>
              <a:rPr lang="es-ES" sz="2200" dirty="0" err="1"/>
              <a:t>the</a:t>
            </a:r>
            <a:r>
              <a:rPr lang="es-ES" sz="2200" dirty="0"/>
              <a:t> </a:t>
            </a:r>
            <a:r>
              <a:rPr lang="es-ES" sz="2200" dirty="0" err="1"/>
              <a:t>speed</a:t>
            </a:r>
            <a:r>
              <a:rPr lang="es-ES" sz="2200" dirty="0"/>
              <a:t> </a:t>
            </a:r>
            <a:r>
              <a:rPr lang="es-ES" sz="2200" dirty="0" err="1"/>
              <a:t>of</a:t>
            </a:r>
            <a:r>
              <a:rPr lang="es-ES" sz="2200" dirty="0"/>
              <a:t> </a:t>
            </a:r>
            <a:r>
              <a:rPr lang="es-ES" sz="2200" dirty="0" err="1"/>
              <a:t>the</a:t>
            </a:r>
            <a:r>
              <a:rPr lang="es-ES" sz="2200" dirty="0"/>
              <a:t> </a:t>
            </a:r>
            <a:r>
              <a:rPr lang="es-ES" sz="2200" dirty="0" err="1"/>
              <a:t>ball</a:t>
            </a:r>
            <a:r>
              <a:rPr lang="es-ES" sz="2200" dirty="0"/>
              <a:t> </a:t>
            </a:r>
            <a:r>
              <a:rPr lang="es-ES" sz="2200" dirty="0" err="1"/>
              <a:t>until</a:t>
            </a:r>
            <a:r>
              <a:rPr lang="es-ES" sz="2200" dirty="0"/>
              <a:t> </a:t>
            </a:r>
            <a:r>
              <a:rPr lang="es-ES" sz="2200" dirty="0" err="1"/>
              <a:t>they</a:t>
            </a:r>
            <a:r>
              <a:rPr lang="es-ES" sz="2200" dirty="0"/>
              <a:t> </a:t>
            </a:r>
            <a:r>
              <a:rPr lang="es-ES" sz="2200" dirty="0" err="1"/>
              <a:t>find</a:t>
            </a:r>
            <a:r>
              <a:rPr lang="es-ES" sz="2200" dirty="0"/>
              <a:t> </a:t>
            </a:r>
            <a:r>
              <a:rPr lang="es-ES" sz="2200" dirty="0" err="1"/>
              <a:t>the</a:t>
            </a:r>
            <a:r>
              <a:rPr lang="es-ES" sz="2200" dirty="0"/>
              <a:t> </a:t>
            </a:r>
            <a:r>
              <a:rPr lang="es-ES" sz="2200" dirty="0" err="1"/>
              <a:t>breathing</a:t>
            </a:r>
            <a:r>
              <a:rPr lang="es-ES" sz="2200" dirty="0"/>
              <a:t> </a:t>
            </a:r>
            <a:r>
              <a:rPr lang="es-ES" sz="2200" dirty="0" err="1"/>
              <a:t>that</a:t>
            </a:r>
            <a:r>
              <a:rPr lang="es-ES" sz="2200" dirty="0"/>
              <a:t> </a:t>
            </a:r>
            <a:r>
              <a:rPr lang="es-ES" sz="2200" dirty="0" err="1"/>
              <a:t>is</a:t>
            </a:r>
            <a:r>
              <a:rPr lang="es-ES" sz="2200" dirty="0"/>
              <a:t> </a:t>
            </a:r>
            <a:r>
              <a:rPr lang="es-ES" sz="2200" dirty="0" err="1"/>
              <a:t>comfortable</a:t>
            </a:r>
            <a:r>
              <a:rPr lang="es-ES" sz="2200" dirty="0"/>
              <a:t> </a:t>
            </a:r>
            <a:r>
              <a:rPr lang="es-ES" sz="2200" dirty="0" err="1"/>
              <a:t>for</a:t>
            </a:r>
            <a:r>
              <a:rPr lang="es-ES" sz="2200" dirty="0"/>
              <a:t> </a:t>
            </a:r>
            <a:r>
              <a:rPr lang="es-ES" sz="2200" dirty="0" err="1"/>
              <a:t>them</a:t>
            </a:r>
            <a:r>
              <a:rPr lang="es-ES" sz="2200" dirty="0"/>
              <a:t>.</a:t>
            </a:r>
          </a:p>
          <a:p>
            <a:pPr>
              <a:buNone/>
            </a:pPr>
            <a:endParaRPr lang="es-ES" sz="2200" dirty="0"/>
          </a:p>
          <a:p>
            <a:pPr>
              <a:buNone/>
            </a:pPr>
            <a:r>
              <a:rPr lang="es-ES" sz="2200" dirty="0"/>
              <a:t>7. </a:t>
            </a:r>
            <a:r>
              <a:rPr lang="es-ES" sz="2200" dirty="0" err="1"/>
              <a:t>We</a:t>
            </a:r>
            <a:r>
              <a:rPr lang="es-ES" sz="2200" dirty="0"/>
              <a:t> </a:t>
            </a:r>
            <a:r>
              <a:rPr lang="es-ES" sz="2200" dirty="0" err="1"/>
              <a:t>rehearse</a:t>
            </a:r>
            <a:r>
              <a:rPr lang="es-ES" sz="2200" dirty="0"/>
              <a:t> </a:t>
            </a:r>
            <a:r>
              <a:rPr lang="es-ES" sz="2200" dirty="0" err="1"/>
              <a:t>this</a:t>
            </a:r>
            <a:r>
              <a:rPr lang="es-ES" sz="2200" dirty="0"/>
              <a:t> </a:t>
            </a:r>
            <a:r>
              <a:rPr lang="es-ES" sz="2200" dirty="0" err="1"/>
              <a:t>breathing</a:t>
            </a:r>
            <a:r>
              <a:rPr lang="es-ES" sz="2200" dirty="0"/>
              <a:t> </a:t>
            </a:r>
            <a:r>
              <a:rPr lang="es-ES" sz="2200" dirty="0" err="1"/>
              <a:t>with</a:t>
            </a:r>
            <a:r>
              <a:rPr lang="es-ES" sz="2200" dirty="0"/>
              <a:t> </a:t>
            </a:r>
            <a:r>
              <a:rPr lang="es-ES" sz="2200" dirty="0" err="1"/>
              <a:t>games</a:t>
            </a:r>
            <a:r>
              <a:rPr lang="es-ES" sz="2200" dirty="0"/>
              <a:t> </a:t>
            </a:r>
            <a:r>
              <a:rPr lang="es-ES" sz="2200" dirty="0" err="1"/>
              <a:t>offered</a:t>
            </a:r>
            <a:r>
              <a:rPr lang="es-ES" sz="2200" dirty="0"/>
              <a:t> </a:t>
            </a:r>
            <a:r>
              <a:rPr lang="es-ES" sz="2200" dirty="0" err="1"/>
              <a:t>by</a:t>
            </a:r>
            <a:r>
              <a:rPr lang="es-ES" sz="2200" dirty="0"/>
              <a:t> </a:t>
            </a:r>
            <a:r>
              <a:rPr lang="es-ES" sz="2200" dirty="0" err="1"/>
              <a:t>the</a:t>
            </a:r>
            <a:r>
              <a:rPr lang="es-ES" sz="2200" dirty="0"/>
              <a:t> APP. </a:t>
            </a:r>
            <a:r>
              <a:rPr lang="es-ES" sz="2200" dirty="0" err="1"/>
              <a:t>Until</a:t>
            </a:r>
            <a:r>
              <a:rPr lang="es-ES" sz="2200" dirty="0"/>
              <a:t> </a:t>
            </a:r>
            <a:r>
              <a:rPr lang="es-ES" sz="2200" dirty="0" err="1"/>
              <a:t>we</a:t>
            </a:r>
            <a:r>
              <a:rPr lang="es-ES" sz="2200" dirty="0"/>
              <a:t> </a:t>
            </a:r>
            <a:r>
              <a:rPr lang="es-ES" sz="2200" dirty="0" err="1"/>
              <a:t>always</a:t>
            </a:r>
            <a:r>
              <a:rPr lang="es-ES" sz="2200" dirty="0"/>
              <a:t> </a:t>
            </a:r>
            <a:r>
              <a:rPr lang="es-ES" sz="2200" dirty="0" err="1"/>
              <a:t>achieve</a:t>
            </a:r>
            <a:r>
              <a:rPr lang="es-ES" sz="2200" dirty="0"/>
              <a:t> </a:t>
            </a:r>
            <a:r>
              <a:rPr lang="es-ES" sz="2200" dirty="0" err="1"/>
              <a:t>cardiac</a:t>
            </a:r>
            <a:r>
              <a:rPr lang="es-ES" sz="2200" dirty="0"/>
              <a:t> </a:t>
            </a:r>
            <a:r>
              <a:rPr lang="es-ES" sz="2200" dirty="0" err="1"/>
              <a:t>coherence</a:t>
            </a:r>
            <a:r>
              <a:rPr lang="es-ES" sz="2200" dirty="0"/>
              <a:t> scores </a:t>
            </a:r>
            <a:r>
              <a:rPr lang="es-ES" sz="2200" dirty="0" err="1"/>
              <a:t>above</a:t>
            </a:r>
            <a:r>
              <a:rPr lang="es-ES" sz="2200" dirty="0"/>
              <a:t> 90% </a:t>
            </a:r>
            <a:r>
              <a:rPr lang="es-ES" sz="2200" dirty="0" err="1"/>
              <a:t>of</a:t>
            </a:r>
            <a:r>
              <a:rPr lang="es-ES" sz="2200" dirty="0"/>
              <a:t> </a:t>
            </a:r>
            <a:r>
              <a:rPr lang="es-ES" sz="2200" dirty="0" err="1"/>
              <a:t>wellbeing</a:t>
            </a:r>
            <a:r>
              <a:rPr lang="es-ES" sz="2200" dirty="0"/>
              <a:t>.</a:t>
            </a:r>
          </a:p>
          <a:p>
            <a:pPr>
              <a:buNone/>
            </a:pPr>
            <a:endParaRPr lang="es-ES" sz="2200" dirty="0"/>
          </a:p>
          <a:p>
            <a:pPr>
              <a:buNone/>
            </a:pPr>
            <a:r>
              <a:rPr lang="es-ES" sz="2200" dirty="0"/>
              <a:t>8. </a:t>
            </a:r>
            <a:r>
              <a:rPr lang="es-ES" sz="2200" dirty="0" err="1"/>
              <a:t>Breathing</a:t>
            </a:r>
            <a:r>
              <a:rPr lang="es-ES" sz="2200" dirty="0"/>
              <a:t> </a:t>
            </a:r>
            <a:r>
              <a:rPr lang="es-ES" sz="2200" dirty="0" err="1"/>
              <a:t>with</a:t>
            </a:r>
            <a:r>
              <a:rPr lang="es-ES" sz="2200" dirty="0"/>
              <a:t> </a:t>
            </a:r>
            <a:r>
              <a:rPr lang="es-ES" sz="2200" dirty="0" err="1"/>
              <a:t>guided</a:t>
            </a:r>
            <a:r>
              <a:rPr lang="es-ES" sz="2200" dirty="0"/>
              <a:t> </a:t>
            </a:r>
            <a:r>
              <a:rPr lang="es-ES" sz="2200" dirty="0" err="1"/>
              <a:t>visualisations</a:t>
            </a:r>
            <a:r>
              <a:rPr lang="es-ES" sz="2200" dirty="0"/>
              <a:t>: </a:t>
            </a:r>
            <a:r>
              <a:rPr lang="es-ES" sz="2200" dirty="0" err="1"/>
              <a:t>close</a:t>
            </a:r>
            <a:r>
              <a:rPr lang="es-ES" sz="2200" dirty="0"/>
              <a:t> </a:t>
            </a:r>
            <a:r>
              <a:rPr lang="es-ES" sz="2200" dirty="0" err="1"/>
              <a:t>your</a:t>
            </a:r>
            <a:r>
              <a:rPr lang="es-ES" sz="2200" dirty="0"/>
              <a:t> </a:t>
            </a:r>
            <a:r>
              <a:rPr lang="es-ES" sz="2200" dirty="0" err="1"/>
              <a:t>eyes</a:t>
            </a:r>
            <a:r>
              <a:rPr lang="es-ES" sz="2200" dirty="0"/>
              <a:t> and guide </a:t>
            </a:r>
            <a:r>
              <a:rPr lang="es-ES" sz="2200" dirty="0" err="1"/>
              <a:t>them</a:t>
            </a:r>
            <a:r>
              <a:rPr lang="es-ES" sz="2200" dirty="0"/>
              <a:t> </a:t>
            </a:r>
            <a:r>
              <a:rPr lang="es-ES" sz="2200" dirty="0" err="1"/>
              <a:t>to</a:t>
            </a:r>
            <a:r>
              <a:rPr lang="es-ES" sz="2200" dirty="0"/>
              <a:t> </a:t>
            </a:r>
            <a:r>
              <a:rPr lang="es-ES" sz="2200" dirty="0" err="1"/>
              <a:t>find</a:t>
            </a:r>
            <a:r>
              <a:rPr lang="es-ES" sz="2200" dirty="0"/>
              <a:t> a </a:t>
            </a:r>
            <a:r>
              <a:rPr lang="es-ES" sz="2200" dirty="0" err="1"/>
              <a:t>situation</a:t>
            </a:r>
            <a:r>
              <a:rPr lang="es-ES" sz="2200" dirty="0"/>
              <a:t> in </a:t>
            </a:r>
            <a:r>
              <a:rPr lang="es-ES" sz="2200" dirty="0" err="1"/>
              <a:t>their</a:t>
            </a:r>
            <a:r>
              <a:rPr lang="es-ES" sz="2200" dirty="0"/>
              <a:t> </a:t>
            </a:r>
            <a:r>
              <a:rPr lang="es-ES" sz="2200" dirty="0" err="1"/>
              <a:t>life</a:t>
            </a:r>
            <a:r>
              <a:rPr lang="es-ES" sz="2200" dirty="0"/>
              <a:t> </a:t>
            </a:r>
            <a:r>
              <a:rPr lang="es-ES" sz="2200" dirty="0" err="1"/>
              <a:t>where</a:t>
            </a:r>
            <a:r>
              <a:rPr lang="es-ES" sz="2200" dirty="0"/>
              <a:t> </a:t>
            </a:r>
            <a:r>
              <a:rPr lang="es-ES" sz="2200" dirty="0" err="1"/>
              <a:t>they</a:t>
            </a:r>
            <a:r>
              <a:rPr lang="es-ES" sz="2200" dirty="0"/>
              <a:t> are </a:t>
            </a:r>
            <a:r>
              <a:rPr lang="es-ES" sz="2200" dirty="0" err="1"/>
              <a:t>completely</a:t>
            </a:r>
            <a:r>
              <a:rPr lang="es-ES" sz="2200" dirty="0"/>
              <a:t> </a:t>
            </a:r>
            <a:r>
              <a:rPr lang="es-ES" sz="2200" dirty="0" err="1"/>
              <a:t>relaxed</a:t>
            </a:r>
            <a:r>
              <a:rPr lang="es-ES" sz="2200" dirty="0"/>
              <a:t>.</a:t>
            </a:r>
            <a:endParaRPr lang="es-ES" sz="2000" dirty="0"/>
          </a:p>
          <a:p>
            <a:pPr algn="ctr">
              <a:buNone/>
            </a:pPr>
            <a:endParaRPr lang="es-ES" sz="2000" b="1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s-ES" sz="2000" b="1" dirty="0">
                <a:solidFill>
                  <a:srgbClr val="FF0000"/>
                </a:solidFill>
              </a:rPr>
              <a:t>ULTIMATE GOAL: TO LEARN TO USE BREATHING AS A MECHANISM TO REDUCE ANXIETY IN ANY ENVIRONMENT.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738</Words>
  <Application>Microsoft Macintosh PowerPoint</Application>
  <PresentationFormat>Presentación en pantalla (4:3)</PresentationFormat>
  <Paragraphs>207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 CENA</vt:lpstr>
      <vt:lpstr>Arial</vt:lpstr>
      <vt:lpstr>Calibri</vt:lpstr>
      <vt:lpstr>Courier New</vt:lpstr>
      <vt:lpstr>Wingdings</vt:lpstr>
      <vt:lpstr>Tema de Office</vt:lpstr>
      <vt:lpstr>WHY WORK ON EMOTIONAL INTELLIGENCE IN SECONDARY SCHOOL?</vt:lpstr>
      <vt:lpstr>WHY WORK EI IN ADOLESCENCE?</vt:lpstr>
      <vt:lpstr>EMOTIONS AND LEARNING</vt:lpstr>
      <vt:lpstr>OTHER LEARNINGS</vt:lpstr>
      <vt:lpstr>BIOFEEDBACK PROJECT</vt:lpstr>
      <vt:lpstr>POLYVAGAL THEORY</vt:lpstr>
      <vt:lpstr>VAGO NERVE</vt:lpstr>
      <vt:lpstr>TYPICAL BIOFEEDBACK SESSION</vt:lpstr>
      <vt:lpstr>TYPICAL BIOFEEDBACK SESSION</vt:lpstr>
      <vt:lpstr>RECORDING OF ACTIVITIES</vt:lpstr>
      <vt:lpstr>WORKING EI IN TUTORING</vt:lpstr>
      <vt:lpstr>WORK DOSSIERS</vt:lpstr>
      <vt:lpstr>REMEMBER…</vt:lpstr>
      <vt:lpstr>THANKS A LOT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Sesión 2: ¿ Por que trabajar la IE en secundaria?</dc:title>
  <dc:creator>usuario</dc:creator>
  <cp:lastModifiedBy>Microsoft Office User</cp:lastModifiedBy>
  <cp:revision>4</cp:revision>
  <dcterms:created xsi:type="dcterms:W3CDTF">2020-03-29T15:26:28Z</dcterms:created>
  <dcterms:modified xsi:type="dcterms:W3CDTF">2023-04-24T16:48:52Z</dcterms:modified>
</cp:coreProperties>
</file>