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6858000" cy="9144000"/>
  <p:embeddedFontLst>
    <p:embeddedFont>
      <p:font typeface="Lobster"/>
      <p:regular r:id="rId10"/>
    </p:embeddedFont>
    <p:embeddedFont>
      <p:font typeface="Open Sans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5" roundtripDataSignature="AMtx7mi/PkhJZKBJG+hd1W4VHt/dH8cj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OpenSans-regular.fntdata"/><Relationship Id="rId10" Type="http://schemas.openxmlformats.org/officeDocument/2006/relationships/font" Target="fonts/Lobster-regular.fntdata"/><Relationship Id="rId13" Type="http://schemas.openxmlformats.org/officeDocument/2006/relationships/font" Target="fonts/OpenSans-italic.fntdata"/><Relationship Id="rId12" Type="http://schemas.openxmlformats.org/officeDocument/2006/relationships/font" Target="fonts/OpenSans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font" Target="fonts/OpenSans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" name="Google Shape;10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" name="Google Shape;11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8132da0d93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6" name="Google Shape;126;g18132da0d93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Tag=AccentColor&#10;Flavor=Light&#10;Target=FillAndLine" id="16" name="Google Shape;16;p7"/>
          <p:cNvSpPr/>
          <p:nvPr/>
        </p:nvSpPr>
        <p:spPr>
          <a:xfrm>
            <a:off x="838200" y="4736883"/>
            <a:ext cx="4243589" cy="27432"/>
          </a:xfrm>
          <a:custGeom>
            <a:rect b="b" l="l" r="r" t="t"/>
            <a:pathLst>
              <a:path extrusionOk="0" fill="none" h="27432" w="4243589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extrusionOk="0" h="27432" w="4243589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cap="rnd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7"/>
          <p:cNvSpPr txBox="1"/>
          <p:nvPr>
            <p:ph type="ctrTitle"/>
          </p:nvPr>
        </p:nvSpPr>
        <p:spPr>
          <a:xfrm>
            <a:off x="841248" y="448056"/>
            <a:ext cx="10515600" cy="4069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None/>
              <a:defRPr sz="9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7"/>
          <p:cNvSpPr txBox="1"/>
          <p:nvPr>
            <p:ph idx="1" type="subTitle"/>
          </p:nvPr>
        </p:nvSpPr>
        <p:spPr>
          <a:xfrm>
            <a:off x="841248" y="4983480"/>
            <a:ext cx="10515600" cy="1124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839788" y="457200"/>
            <a:ext cx="3932237" cy="342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" type="body"/>
          </p:nvPr>
        </p:nvSpPr>
        <p:spPr>
          <a:xfrm>
            <a:off x="5303520" y="548640"/>
            <a:ext cx="6053328" cy="54315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25" name="Google Shape;25;p8"/>
          <p:cNvSpPr txBox="1"/>
          <p:nvPr>
            <p:ph idx="2" type="body"/>
          </p:nvPr>
        </p:nvSpPr>
        <p:spPr>
          <a:xfrm>
            <a:off x="839788" y="3977640"/>
            <a:ext cx="3932237" cy="20025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descr="Tag=AccentColor&#10;Flavor=Light&#10;Target=FillAndLine" id="29" name="Google Shape;29;p8"/>
          <p:cNvSpPr/>
          <p:nvPr/>
        </p:nvSpPr>
        <p:spPr>
          <a:xfrm rot="5400000">
            <a:off x="2797492" y="3254143"/>
            <a:ext cx="4480560" cy="27432"/>
          </a:xfrm>
          <a:custGeom>
            <a:rect b="b" l="l" r="r" t="t"/>
            <a:pathLst>
              <a:path extrusionOk="0" fill="none" h="27432" w="448056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extrusionOk="0" h="27432" w="448056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cap="rnd" cmpd="sng" w="444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" type="body"/>
          </p:nvPr>
        </p:nvSpPr>
        <p:spPr>
          <a:xfrm>
            <a:off x="838200" y="1929384"/>
            <a:ext cx="10515600" cy="4251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indent="-355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descr="Tag=AccentColor&#10;Flavor=Light&#10;Target=FillAndLine" id="36" name="Google Shape;36;p9"/>
          <p:cNvSpPr/>
          <p:nvPr/>
        </p:nvSpPr>
        <p:spPr>
          <a:xfrm>
            <a:off x="838199" y="1709928"/>
            <a:ext cx="10515600" cy="27432"/>
          </a:xfrm>
          <a:custGeom>
            <a:rect b="b" l="l" r="r" t="t"/>
            <a:pathLst>
              <a:path extrusionOk="0" fill="none" h="27432" w="1051560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extrusionOk="0" h="27432" w="1051560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dk1"/>
          </a:solidFill>
          <a:ln cap="rnd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841248" y="448056"/>
            <a:ext cx="10515600" cy="4069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" type="body"/>
          </p:nvPr>
        </p:nvSpPr>
        <p:spPr>
          <a:xfrm>
            <a:off x="841248" y="4983480"/>
            <a:ext cx="10515600" cy="1124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 sz="2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descr="Tag=AccentColor&#10;Flavor=Light&#10;Target=FillAndLine" id="43" name="Google Shape;43;p10"/>
          <p:cNvSpPr/>
          <p:nvPr/>
        </p:nvSpPr>
        <p:spPr>
          <a:xfrm>
            <a:off x="838200" y="4736883"/>
            <a:ext cx="4243589" cy="27432"/>
          </a:xfrm>
          <a:custGeom>
            <a:rect b="b" l="l" r="r" t="t"/>
            <a:pathLst>
              <a:path extrusionOk="0" fill="none" h="27432" w="4243589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extrusionOk="0" h="27432" w="4243589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cap="rnd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838200" y="1929384"/>
            <a:ext cx="5181600" cy="4251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2" type="body"/>
          </p:nvPr>
        </p:nvSpPr>
        <p:spPr>
          <a:xfrm>
            <a:off x="6172200" y="1929384"/>
            <a:ext cx="5181600" cy="4251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descr="Tag=AccentColor&#10;Flavor=Light&#10;Target=FillAndLine" id="51" name="Google Shape;51;p11"/>
          <p:cNvSpPr/>
          <p:nvPr/>
        </p:nvSpPr>
        <p:spPr>
          <a:xfrm>
            <a:off x="838199" y="1709928"/>
            <a:ext cx="10515600" cy="27432"/>
          </a:xfrm>
          <a:custGeom>
            <a:rect b="b" l="l" r="r" t="t"/>
            <a:pathLst>
              <a:path extrusionOk="0" fill="none" h="27432" w="1051560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extrusionOk="0" h="27432" w="1051560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dk1"/>
          </a:solidFill>
          <a:ln cap="rnd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2"/>
          <p:cNvSpPr txBox="1"/>
          <p:nvPr>
            <p:ph idx="1" type="body"/>
          </p:nvPr>
        </p:nvSpPr>
        <p:spPr>
          <a:xfrm>
            <a:off x="839788" y="1938528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p12"/>
          <p:cNvSpPr txBox="1"/>
          <p:nvPr>
            <p:ph idx="2" type="body"/>
          </p:nvPr>
        </p:nvSpPr>
        <p:spPr>
          <a:xfrm>
            <a:off x="839788" y="2926080"/>
            <a:ext cx="5157787" cy="3264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3" type="body"/>
          </p:nvPr>
        </p:nvSpPr>
        <p:spPr>
          <a:xfrm>
            <a:off x="6172200" y="1938528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7" name="Google Shape;57;p12"/>
          <p:cNvSpPr txBox="1"/>
          <p:nvPr>
            <p:ph idx="4" type="body"/>
          </p:nvPr>
        </p:nvSpPr>
        <p:spPr>
          <a:xfrm>
            <a:off x="6172200" y="2926080"/>
            <a:ext cx="5183188" cy="3264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descr="Tag=AccentColor&#10;Flavor=Light&#10;Target=FillAndLine" id="61" name="Google Shape;61;p12"/>
          <p:cNvSpPr/>
          <p:nvPr/>
        </p:nvSpPr>
        <p:spPr>
          <a:xfrm>
            <a:off x="838199" y="1709928"/>
            <a:ext cx="10515600" cy="27432"/>
          </a:xfrm>
          <a:custGeom>
            <a:rect b="b" l="l" r="r" t="t"/>
            <a:pathLst>
              <a:path extrusionOk="0" fill="none" h="27432" w="1051560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extrusionOk="0" h="27432" w="1051560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dk1"/>
          </a:solidFill>
          <a:ln cap="rnd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title"/>
          </p:nvPr>
        </p:nvSpPr>
        <p:spPr>
          <a:xfrm>
            <a:off x="2203704" y="1728216"/>
            <a:ext cx="7781544" cy="33924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sz="7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descr="Tag=AccentColor&#10;Flavor=Light&#10;Target=FillAndLine" id="67" name="Google Shape;67;p13"/>
          <p:cNvSpPr/>
          <p:nvPr/>
        </p:nvSpPr>
        <p:spPr>
          <a:xfrm>
            <a:off x="3974206" y="5126892"/>
            <a:ext cx="4243589" cy="27432"/>
          </a:xfrm>
          <a:custGeom>
            <a:rect b="b" l="l" r="r" t="t"/>
            <a:pathLst>
              <a:path extrusionOk="0" fill="none" h="27432" w="4243589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extrusionOk="0" h="27432" w="4243589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cap="rnd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839788" y="457200"/>
            <a:ext cx="393192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5"/>
          <p:cNvSpPr/>
          <p:nvPr>
            <p:ph idx="2" type="pic"/>
          </p:nvPr>
        </p:nvSpPr>
        <p:spPr>
          <a:xfrm>
            <a:off x="5303520" y="548640"/>
            <a:ext cx="6053328" cy="5431536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839788" y="3977640"/>
            <a:ext cx="3931920" cy="20025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6" name="Google Shape;76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descr="Tag=AccentColor&#10;Flavor=Light&#10;Target=FillAndLine" id="79" name="Google Shape;79;p15"/>
          <p:cNvSpPr/>
          <p:nvPr/>
        </p:nvSpPr>
        <p:spPr>
          <a:xfrm rot="5400000">
            <a:off x="2798064" y="3254143"/>
            <a:ext cx="4480560" cy="27432"/>
          </a:xfrm>
          <a:custGeom>
            <a:rect b="b" l="l" r="r" t="t"/>
            <a:pathLst>
              <a:path extrusionOk="0" fill="none" h="27432" w="448056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extrusionOk="0" h="27432" w="448056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cap="rnd" cmpd="sng" w="444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30" y="0"/>
            <a:ext cx="12192000" cy="686365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"/>
          <p:cNvSpPr txBox="1"/>
          <p:nvPr>
            <p:ph type="ctrTitle"/>
          </p:nvPr>
        </p:nvSpPr>
        <p:spPr>
          <a:xfrm>
            <a:off x="1179575" y="635900"/>
            <a:ext cx="9829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GB">
                <a:solidFill>
                  <a:schemeClr val="lt1"/>
                </a:solidFill>
                <a:latin typeface="Lobster"/>
                <a:ea typeface="Lobster"/>
                <a:cs typeface="Lobster"/>
                <a:sym typeface="Lobster"/>
              </a:rPr>
              <a:t>PSHE including RSE Education </a:t>
            </a: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98" name="Google Shape;98;p1"/>
          <p:cNvSpPr txBox="1"/>
          <p:nvPr>
            <p:ph idx="1" type="subTitle"/>
          </p:nvPr>
        </p:nvSpPr>
        <p:spPr>
          <a:xfrm>
            <a:off x="677131" y="4587013"/>
            <a:ext cx="10834690" cy="1225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b="1" lang="en-GB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Personal, Social, Health and Economic Education</a:t>
            </a:r>
            <a:endParaRPr b="1"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b="1" lang="en-GB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Relationships and Sex Education</a:t>
            </a:r>
            <a:endParaRPr b="1"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3974206" y="4419423"/>
            <a:ext cx="4243589" cy="27432"/>
          </a:xfrm>
          <a:custGeom>
            <a:rect b="b" l="l" r="r" t="t"/>
            <a:pathLst>
              <a:path extrusionOk="0" fill="none" h="27432" w="4243589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extrusionOk="0" h="27432" w="4243589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lt1"/>
          </a:solidFill>
          <a:ln cap="rnd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"/>
          <p:cNvSpPr/>
          <p:nvPr/>
        </p:nvSpPr>
        <p:spPr>
          <a:xfrm>
            <a:off x="838199" y="1709928"/>
            <a:ext cx="10515600" cy="27432"/>
          </a:xfrm>
          <a:custGeom>
            <a:rect b="b" l="l" r="r" t="t"/>
            <a:pathLst>
              <a:path extrusionOk="0" fill="none" h="27432" w="1051560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extrusionOk="0" h="27432" w="1051560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dk1"/>
          </a:solidFill>
          <a:ln cap="rnd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/>
          <p:nvPr/>
        </p:nvSpPr>
        <p:spPr>
          <a:xfrm>
            <a:off x="679084" y="2532888"/>
            <a:ext cx="3291840" cy="18288"/>
          </a:xfrm>
          <a:custGeom>
            <a:rect b="b" l="l" r="r" t="t"/>
            <a:pathLst>
              <a:path extrusionOk="0" fill="none" h="18288" w="3291840">
                <a:moveTo>
                  <a:pt x="0" y="0"/>
                </a:moveTo>
                <a:cubicBezTo>
                  <a:pt x="173613" y="5552"/>
                  <a:pt x="489242" y="1770"/>
                  <a:pt x="625450" y="0"/>
                </a:cubicBezTo>
                <a:cubicBezTo>
                  <a:pt x="761658" y="-1770"/>
                  <a:pt x="1015131" y="32079"/>
                  <a:pt x="1283818" y="0"/>
                </a:cubicBezTo>
                <a:cubicBezTo>
                  <a:pt x="1552505" y="-32079"/>
                  <a:pt x="1752773" y="10771"/>
                  <a:pt x="1975104" y="0"/>
                </a:cubicBezTo>
                <a:cubicBezTo>
                  <a:pt x="2197435" y="-10771"/>
                  <a:pt x="2433070" y="21341"/>
                  <a:pt x="2666390" y="0"/>
                </a:cubicBezTo>
                <a:cubicBezTo>
                  <a:pt x="2899710" y="-21341"/>
                  <a:pt x="3028437" y="16612"/>
                  <a:pt x="3291840" y="0"/>
                </a:cubicBezTo>
                <a:cubicBezTo>
                  <a:pt x="3291131" y="8157"/>
                  <a:pt x="3291427" y="12125"/>
                  <a:pt x="3291840" y="18288"/>
                </a:cubicBezTo>
                <a:cubicBezTo>
                  <a:pt x="3043276" y="37868"/>
                  <a:pt x="2921041" y="-12908"/>
                  <a:pt x="2567635" y="18288"/>
                </a:cubicBezTo>
                <a:cubicBezTo>
                  <a:pt x="2214230" y="49484"/>
                  <a:pt x="2189623" y="-13019"/>
                  <a:pt x="1843430" y="18288"/>
                </a:cubicBezTo>
                <a:cubicBezTo>
                  <a:pt x="1497237" y="49595"/>
                  <a:pt x="1492584" y="29180"/>
                  <a:pt x="1185062" y="18288"/>
                </a:cubicBezTo>
                <a:cubicBezTo>
                  <a:pt x="877540" y="7396"/>
                  <a:pt x="313238" y="464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extrusionOk="0" h="18288" w="3291840">
                <a:moveTo>
                  <a:pt x="0" y="0"/>
                </a:moveTo>
                <a:cubicBezTo>
                  <a:pt x="281971" y="23935"/>
                  <a:pt x="485873" y="-14021"/>
                  <a:pt x="625450" y="0"/>
                </a:cubicBezTo>
                <a:cubicBezTo>
                  <a:pt x="765027" y="14021"/>
                  <a:pt x="1048900" y="27914"/>
                  <a:pt x="1185062" y="0"/>
                </a:cubicBezTo>
                <a:cubicBezTo>
                  <a:pt x="1321224" y="-27914"/>
                  <a:pt x="1648252" y="-3988"/>
                  <a:pt x="1909267" y="0"/>
                </a:cubicBezTo>
                <a:cubicBezTo>
                  <a:pt x="2170282" y="3988"/>
                  <a:pt x="2301957" y="25891"/>
                  <a:pt x="2534717" y="0"/>
                </a:cubicBezTo>
                <a:cubicBezTo>
                  <a:pt x="2767477" y="-25891"/>
                  <a:pt x="3078800" y="21500"/>
                  <a:pt x="3291840" y="0"/>
                </a:cubicBezTo>
                <a:cubicBezTo>
                  <a:pt x="3291576" y="4493"/>
                  <a:pt x="3292224" y="9472"/>
                  <a:pt x="3291840" y="18288"/>
                </a:cubicBezTo>
                <a:cubicBezTo>
                  <a:pt x="3120474" y="15714"/>
                  <a:pt x="2816568" y="4633"/>
                  <a:pt x="2633472" y="18288"/>
                </a:cubicBezTo>
                <a:cubicBezTo>
                  <a:pt x="2450376" y="31943"/>
                  <a:pt x="2160769" y="37350"/>
                  <a:pt x="1909267" y="18288"/>
                </a:cubicBezTo>
                <a:cubicBezTo>
                  <a:pt x="1657765" y="-774"/>
                  <a:pt x="1623992" y="9648"/>
                  <a:pt x="1349654" y="18288"/>
                </a:cubicBezTo>
                <a:cubicBezTo>
                  <a:pt x="1075316" y="26928"/>
                  <a:pt x="833426" y="34181"/>
                  <a:pt x="691286" y="18288"/>
                </a:cubicBezTo>
                <a:cubicBezTo>
                  <a:pt x="549146" y="2395"/>
                  <a:pt x="342011" y="24201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rgbClr val="E729A9"/>
          </a:solidFill>
          <a:ln cap="rnd" cmpd="sng" w="38100">
            <a:solidFill>
              <a:srgbClr val="E729A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"/>
          <p:cNvSpPr txBox="1"/>
          <p:nvPr>
            <p:ph idx="2" type="body"/>
          </p:nvPr>
        </p:nvSpPr>
        <p:spPr>
          <a:xfrm>
            <a:off x="464273" y="2709980"/>
            <a:ext cx="6794220" cy="5646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It’s statutory (the law says we have to) because: </a:t>
            </a:r>
            <a:endParaRPr/>
          </a:p>
          <a:p>
            <a:pPr indent="164465" lvl="0" marL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164465" lvl="0" marL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164465" lvl="0" marL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SHE | St Josephs Wetherby" id="108" name="Google Shape;108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98700" y="245459"/>
            <a:ext cx="4855253" cy="6185036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/>
          <p:nvPr>
            <p:ph type="title"/>
          </p:nvPr>
        </p:nvSpPr>
        <p:spPr>
          <a:xfrm>
            <a:off x="272101" y="182639"/>
            <a:ext cx="6685807" cy="1719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en-GB" sz="5400">
                <a:latin typeface="Calibri"/>
                <a:ea typeface="Calibri"/>
                <a:cs typeface="Calibri"/>
                <a:sym typeface="Calibri"/>
              </a:rPr>
              <a:t>Why do we do PSHE (RSE)?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/>
          <p:cNvSpPr txBox="1"/>
          <p:nvPr/>
        </p:nvSpPr>
        <p:spPr>
          <a:xfrm>
            <a:off x="456355" y="3347176"/>
            <a:ext cx="7405110" cy="5646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350" lvl="0" marL="6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90"/>
              <a:buFont typeface="Arial"/>
              <a:buChar char="•"/>
            </a:pPr>
            <a:r>
              <a:rPr b="0" i="0" lang="en-GB" sz="24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teaches you how to stay safe and understand risk</a:t>
            </a:r>
            <a:endParaRPr b="0" i="0" sz="119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164465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r>
              <a:t/>
            </a:r>
            <a:endParaRPr b="0" i="0" sz="249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4465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r>
              <a:t/>
            </a:r>
            <a:endParaRPr b="0" i="0" sz="249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4465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r>
              <a:t/>
            </a:r>
            <a:endParaRPr b="0" i="0" sz="249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2"/>
          <p:cNvSpPr txBox="1"/>
          <p:nvPr/>
        </p:nvSpPr>
        <p:spPr>
          <a:xfrm>
            <a:off x="456355" y="3996641"/>
            <a:ext cx="7687520" cy="5646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6510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GB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helps you prepare for the world of work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16510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510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510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2"/>
          <p:cNvSpPr txBox="1"/>
          <p:nvPr/>
        </p:nvSpPr>
        <p:spPr>
          <a:xfrm>
            <a:off x="456354" y="4675749"/>
            <a:ext cx="8117629" cy="5646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6510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GB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learn how to be physically and mentally healthy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16510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510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510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"/>
          <p:cNvSpPr txBox="1"/>
          <p:nvPr/>
        </p:nvSpPr>
        <p:spPr>
          <a:xfrm>
            <a:off x="464273" y="5357286"/>
            <a:ext cx="9130990" cy="5646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350" lvl="0" marL="6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90"/>
              <a:buFont typeface="Arial"/>
              <a:buChar char="•"/>
            </a:pPr>
            <a:r>
              <a:rPr b="0" i="0" lang="en-GB" sz="24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find out how to deal with difficult personal and social issues</a:t>
            </a:r>
            <a:endParaRPr b="0" i="0" sz="119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164465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r>
              <a:t/>
            </a:r>
            <a:endParaRPr b="0" i="0" sz="249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4465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r>
              <a:t/>
            </a:r>
            <a:endParaRPr b="0" i="0" sz="249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4465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r>
              <a:t/>
            </a:r>
            <a:endParaRPr b="0" i="0" sz="249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2"/>
          <p:cNvSpPr txBox="1"/>
          <p:nvPr/>
        </p:nvSpPr>
        <p:spPr>
          <a:xfrm>
            <a:off x="456354" y="5988423"/>
            <a:ext cx="8580767" cy="5646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6510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GB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develop resilience, independence and responsibility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16510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510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510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456350" y="1940238"/>
            <a:ext cx="7212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latin typeface="Calibri"/>
                <a:ea typeface="Calibri"/>
                <a:cs typeface="Calibri"/>
                <a:sym typeface="Calibri"/>
              </a:rPr>
              <a:t>You need more than grades to be successful</a:t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"/>
          <p:cNvSpPr txBox="1"/>
          <p:nvPr>
            <p:ph type="title"/>
          </p:nvPr>
        </p:nvSpPr>
        <p:spPr>
          <a:xfrm>
            <a:off x="400050" y="0"/>
            <a:ext cx="437197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>
                <a:latin typeface="Lobster"/>
                <a:ea typeface="Lobster"/>
                <a:cs typeface="Lobster"/>
                <a:sym typeface="Lobster"/>
              </a:rPr>
              <a:t>What </a:t>
            </a:r>
            <a:r>
              <a:rPr lang="en-GB">
                <a:latin typeface="Lobster"/>
                <a:ea typeface="Lobster"/>
                <a:cs typeface="Lobster"/>
                <a:sym typeface="Lobster"/>
              </a:rPr>
              <a:t>School doesn’t teach you about…</a:t>
            </a: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21" name="Google Shape;121;p3"/>
          <p:cNvSpPr txBox="1"/>
          <p:nvPr>
            <p:ph idx="1" type="body"/>
          </p:nvPr>
        </p:nvSpPr>
        <p:spPr>
          <a:xfrm>
            <a:off x="5303525" y="713233"/>
            <a:ext cx="2945700" cy="54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18034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Life skills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indent="-18034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How to manage money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indent="-18034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Mental Health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indent="-18034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Resilience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indent="-18034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Personal conversation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indent="-18034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Learning from failure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indent="-18034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How voting works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indent="-18034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Our country’s laws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indent="-18034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Safety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indent="-40639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Google Shape;122;p3"/>
          <p:cNvSpPr txBox="1"/>
          <p:nvPr/>
        </p:nvSpPr>
        <p:spPr>
          <a:xfrm>
            <a:off x="8951670" y="342250"/>
            <a:ext cx="2865900" cy="577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20000"/>
          </a:bodyPr>
          <a:lstStyle/>
          <a:p>
            <a:pPr indent="-1651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How to think</a:t>
            </a:r>
            <a:endParaRPr b="0" i="0" sz="2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651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Relationships</a:t>
            </a:r>
            <a:endParaRPr b="0" i="0" sz="2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651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Sexual Relationships</a:t>
            </a:r>
            <a:endParaRPr sz="2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651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Abuse</a:t>
            </a:r>
            <a:endParaRPr sz="2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651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Raising children</a:t>
            </a:r>
            <a:endParaRPr b="0" i="0" sz="2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651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Using good manners</a:t>
            </a:r>
            <a:endParaRPr b="0" i="0" sz="2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651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Kindness</a:t>
            </a:r>
            <a:endParaRPr b="0" i="0" sz="2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651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Buying a house/car</a:t>
            </a:r>
            <a:endParaRPr b="0" i="0" sz="2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651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Time management</a:t>
            </a:r>
            <a:endParaRPr b="0" i="0" sz="2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651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First Aid and accidents</a:t>
            </a:r>
            <a:endParaRPr b="0" i="0" sz="2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54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Google Shape;123;p3"/>
          <p:cNvSpPr txBox="1"/>
          <p:nvPr/>
        </p:nvSpPr>
        <p:spPr>
          <a:xfrm>
            <a:off x="377463" y="3159241"/>
            <a:ext cx="4259400" cy="29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GB" sz="6000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I</a:t>
            </a:r>
            <a:r>
              <a:rPr b="0" i="0" lang="en-GB" sz="6000" u="none" cap="none" strike="noStrik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s called PSHE Education!</a:t>
            </a:r>
            <a:endParaRPr b="0" i="0" sz="1400" u="none" cap="none" strike="noStrike">
              <a:solidFill>
                <a:srgbClr val="000000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g18132da0d93_0_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30" y="0"/>
            <a:ext cx="12192000" cy="6863653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18132da0d93_0_3"/>
          <p:cNvSpPr txBox="1"/>
          <p:nvPr>
            <p:ph type="ctrTitle"/>
          </p:nvPr>
        </p:nvSpPr>
        <p:spPr>
          <a:xfrm>
            <a:off x="1186125" y="813875"/>
            <a:ext cx="9829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GB">
                <a:solidFill>
                  <a:schemeClr val="lt1"/>
                </a:solidFill>
                <a:latin typeface="Lobster"/>
                <a:ea typeface="Lobster"/>
                <a:cs typeface="Lobster"/>
                <a:sym typeface="Lobster"/>
              </a:rPr>
              <a:t>PSHE Education prepares you for life! </a:t>
            </a: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30" name="Google Shape;130;g18132da0d93_0_3"/>
          <p:cNvSpPr txBox="1"/>
          <p:nvPr>
            <p:ph idx="1" type="subTitle"/>
          </p:nvPr>
        </p:nvSpPr>
        <p:spPr>
          <a:xfrm>
            <a:off x="677131" y="4587013"/>
            <a:ext cx="10834800" cy="12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b="1" lang="en-GB" sz="5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PSHE = Life skills</a:t>
            </a:r>
            <a:endParaRPr sz="3900"/>
          </a:p>
        </p:txBody>
      </p:sp>
      <p:sp>
        <p:nvSpPr>
          <p:cNvPr id="131" name="Google Shape;131;g18132da0d93_0_3"/>
          <p:cNvSpPr/>
          <p:nvPr/>
        </p:nvSpPr>
        <p:spPr>
          <a:xfrm>
            <a:off x="3974206" y="4419423"/>
            <a:ext cx="4243589" cy="27432"/>
          </a:xfrm>
          <a:custGeom>
            <a:rect b="b" l="l" r="r" t="t"/>
            <a:pathLst>
              <a:path extrusionOk="0" fill="none" h="27432" w="4243589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extrusionOk="0" h="27432" w="4243589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lt1"/>
          </a:solidFill>
          <a:ln cap="rnd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"/>
          <p:cNvSpPr/>
          <p:nvPr/>
        </p:nvSpPr>
        <p:spPr>
          <a:xfrm flipH="1">
            <a:off x="9039223" y="3695700"/>
            <a:ext cx="3152775" cy="2975445"/>
          </a:xfrm>
          <a:prstGeom prst="flowChartMagneticTape">
            <a:avLst/>
          </a:prstGeom>
          <a:solidFill>
            <a:srgbClr val="9BDEF4"/>
          </a:solidFill>
          <a:ln cap="flat" cmpd="sng" w="12700">
            <a:solidFill>
              <a:srgbClr val="A81D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"/>
          <p:cNvSpPr/>
          <p:nvPr/>
        </p:nvSpPr>
        <p:spPr>
          <a:xfrm>
            <a:off x="4548053" y="3543300"/>
            <a:ext cx="4338772" cy="3127845"/>
          </a:xfrm>
          <a:prstGeom prst="flowChartMagneticTape">
            <a:avLst/>
          </a:prstGeom>
          <a:solidFill>
            <a:srgbClr val="F5A7DC"/>
          </a:solidFill>
          <a:ln cap="flat" cmpd="sng" w="12700">
            <a:solidFill>
              <a:srgbClr val="A81D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"/>
          <p:cNvSpPr txBox="1"/>
          <p:nvPr>
            <p:ph idx="2" type="body"/>
          </p:nvPr>
        </p:nvSpPr>
        <p:spPr>
          <a:xfrm>
            <a:off x="5298906" y="402870"/>
            <a:ext cx="6794220" cy="52841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With the change to the school day your PSHE lesson on Friday will now run from 1.15-2.25. </a:t>
            </a:r>
            <a:endParaRPr/>
          </a:p>
          <a:p>
            <a:pPr indent="-457200" lvl="0" marL="45720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50 minutes will be your PSHE/RSE (Life) lesson</a:t>
            </a:r>
            <a:endParaRPr/>
          </a:p>
          <a:p>
            <a:pPr indent="-457200" lvl="0" marL="45720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20 minutes Life Application (Wellbeing)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This gives you longer to learn about real life.</a:t>
            </a:r>
            <a:endParaRPr/>
          </a:p>
          <a:p>
            <a:pPr indent="177800" lvl="0" marL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177800" lvl="0" marL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177800" lvl="0" marL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SHE | St Josephs Wetherby" id="139" name="Google Shape;139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9143" y="2137558"/>
            <a:ext cx="3558866" cy="4533587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5"/>
          <p:cNvSpPr txBox="1"/>
          <p:nvPr>
            <p:ph type="title"/>
          </p:nvPr>
        </p:nvSpPr>
        <p:spPr>
          <a:xfrm>
            <a:off x="391521" y="186855"/>
            <a:ext cx="4501780" cy="1719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en-GB" sz="5400">
                <a:latin typeface="Calibri"/>
                <a:ea typeface="Calibri"/>
                <a:cs typeface="Calibri"/>
                <a:sym typeface="Calibri"/>
              </a:rPr>
              <a:t>So, what’s changing?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5"/>
          <p:cNvSpPr txBox="1"/>
          <p:nvPr/>
        </p:nvSpPr>
        <p:spPr>
          <a:xfrm>
            <a:off x="5019510" y="3989928"/>
            <a:ext cx="3558866" cy="21971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b="0" i="0" lang="en-GB" sz="4200" u="none" cap="none" strike="noStrik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School doesn’t  teach you about life.</a:t>
            </a:r>
            <a:endParaRPr b="0" i="0" sz="1400" u="none" cap="none" strike="noStrike">
              <a:solidFill>
                <a:srgbClr val="000000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42" name="Google Shape;142;p5"/>
          <p:cNvSpPr txBox="1"/>
          <p:nvPr/>
        </p:nvSpPr>
        <p:spPr>
          <a:xfrm>
            <a:off x="9286875" y="4084825"/>
            <a:ext cx="2610300" cy="219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b="0" i="0" lang="en-GB" sz="4200" u="none" cap="none" strike="noStrik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Yes it does. It’s called PSHE!</a:t>
            </a:r>
            <a:endParaRPr b="0" i="0" sz="1400" u="none" cap="none" strike="noStrike">
              <a:solidFill>
                <a:srgbClr val="000000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ketchyVTI">
  <a:themeElements>
    <a:clrScheme name="AnalogousFromDarkSeedLeftStep">
      <a:dk1>
        <a:srgbClr val="000000"/>
      </a:dk1>
      <a:lt1>
        <a:srgbClr val="FFFFFF"/>
      </a:lt1>
      <a:dk2>
        <a:srgbClr val="171734"/>
      </a:dk2>
      <a:lt2>
        <a:srgbClr val="F0F3F1"/>
      </a:lt2>
      <a:accent1>
        <a:srgbClr val="E729A9"/>
      </a:accent1>
      <a:accent2>
        <a:srgbClr val="C417D5"/>
      </a:accent2>
      <a:accent3>
        <a:srgbClr val="8729E7"/>
      </a:accent3>
      <a:accent4>
        <a:srgbClr val="3528D8"/>
      </a:accent4>
      <a:accent5>
        <a:srgbClr val="296AE7"/>
      </a:accent5>
      <a:accent6>
        <a:srgbClr val="17A7D5"/>
      </a:accent6>
      <a:hlink>
        <a:srgbClr val="3F55BF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2022-08-17T04:31:43Z</dcterms:created>
  <dc:creator>Dan Spencer</dc:creator>
</cp:coreProperties>
</file>