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64" r:id="rId5"/>
    <p:sldId id="265" r:id="rId6"/>
    <p:sldId id="266" r:id="rId7"/>
    <p:sldId id="267" r:id="rId8"/>
  </p:sldIdLst>
  <p:sldSz cx="12192000" cy="6858000"/>
  <p:notesSz cx="6797675" cy="9926638"/>
  <p:embeddedFontLst>
    <p:embeddedFont>
      <p:font typeface="Century Gothic" panose="020B0502020202020204" pitchFamily="34" charset="0"/>
      <p:regular r:id="rId10"/>
      <p:bold r:id="rId11"/>
      <p:italic r:id="rId12"/>
      <p:boldItalic r:id="rId13"/>
    </p:embeddedFont>
    <p:embeddedFont>
      <p:font typeface="Calibri" panose="020F0502020204030204"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h+GKJLeZ0XPXTOGrQ0nNzy/bbBi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2AF38A0-6DD8-43E8-A99F-DB47284551C0}">
  <a:tblStyle styleId="{E2AF38A0-6DD8-43E8-A99F-DB47284551C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30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3" Type="http://schemas.openxmlformats.org/officeDocument/2006/relationships/customXml" Target="../customXml/item3.xml"/><Relationship Id="rId34" Type="http://customschemas.google.com/relationships/presentationmetadata" Target="metadata"/><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5.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805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584"/>
            <a:ext cx="2945659" cy="49805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e12deacf4f_3_22:notes"/>
          <p:cNvSpPr txBox="1">
            <a:spLocks noGrp="1"/>
          </p:cNvSpPr>
          <p:nvPr>
            <p:ph type="body" idx="1"/>
          </p:nvPr>
        </p:nvSpPr>
        <p:spPr>
          <a:xfrm>
            <a:off x="679768" y="4777194"/>
            <a:ext cx="5438100" cy="39087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ge12deacf4f_3_2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12deacf4f_3_50:notes"/>
          <p:cNvSpPr txBox="1">
            <a:spLocks noGrp="1"/>
          </p:cNvSpPr>
          <p:nvPr>
            <p:ph type="body" idx="1"/>
          </p:nvPr>
        </p:nvSpPr>
        <p:spPr>
          <a:xfrm>
            <a:off x="679768" y="4777194"/>
            <a:ext cx="5438100" cy="39087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ge12deacf4f_3_5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e12deacf4f_0_29:notes"/>
          <p:cNvSpPr txBox="1">
            <a:spLocks noGrp="1"/>
          </p:cNvSpPr>
          <p:nvPr>
            <p:ph type="body" idx="1"/>
          </p:nvPr>
        </p:nvSpPr>
        <p:spPr>
          <a:xfrm>
            <a:off x="679768" y="4777194"/>
            <a:ext cx="5438100" cy="39087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ge12deacf4f_0_29: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12deacf4f_3_29:notes"/>
          <p:cNvSpPr txBox="1">
            <a:spLocks noGrp="1"/>
          </p:cNvSpPr>
          <p:nvPr>
            <p:ph type="body" idx="1"/>
          </p:nvPr>
        </p:nvSpPr>
        <p:spPr>
          <a:xfrm>
            <a:off x="679768" y="4777194"/>
            <a:ext cx="5438100" cy="39087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ge12deacf4f_3_29: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7"/>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tmp"/></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ge12deacf4f_3_22"/>
          <p:cNvPicPr preferRelativeResize="0"/>
          <p:nvPr/>
        </p:nvPicPr>
        <p:blipFill rotWithShape="1">
          <a:blip r:embed="rId3">
            <a:alphaModFix/>
          </a:blip>
          <a:srcRect/>
          <a:stretch/>
        </p:blipFill>
        <p:spPr>
          <a:xfrm>
            <a:off x="-1" y="0"/>
            <a:ext cx="12192002" cy="6877982"/>
          </a:xfrm>
          <a:prstGeom prst="rect">
            <a:avLst/>
          </a:prstGeom>
          <a:noFill/>
          <a:ln>
            <a:noFill/>
          </a:ln>
        </p:spPr>
      </p:pic>
      <p:sp>
        <p:nvSpPr>
          <p:cNvPr id="167" name="Google Shape;167;ge12deacf4f_3_22"/>
          <p:cNvSpPr txBox="1"/>
          <p:nvPr/>
        </p:nvSpPr>
        <p:spPr>
          <a:xfrm>
            <a:off x="585216" y="3252930"/>
            <a:ext cx="11421000" cy="677100"/>
          </a:xfrm>
          <a:prstGeom prst="rect">
            <a:avLst/>
          </a:prstGeom>
          <a:noFill/>
          <a:ln>
            <a:noFill/>
          </a:ln>
        </p:spPr>
        <p:txBody>
          <a:bodyPr spcFirstLastPara="1" wrap="square" lIns="91425" tIns="91425" rIns="91425" bIns="91425" anchor="t" anchorCtr="0">
            <a:spAutoFit/>
          </a:bodyPr>
          <a:lstStyle/>
          <a:p>
            <a:pPr marL="0" marR="0" lvl="0" indent="0" algn="ctr" rtl="0">
              <a:spcBef>
                <a:spcPts val="0"/>
              </a:spcBef>
              <a:spcAft>
                <a:spcPts val="0"/>
              </a:spcAft>
              <a:buNone/>
            </a:pPr>
            <a:endParaRPr sz="3200">
              <a:solidFill>
                <a:schemeClr val="dk1"/>
              </a:solidFill>
              <a:latin typeface="Century Gothic"/>
              <a:ea typeface="Century Gothic"/>
              <a:cs typeface="Century Gothic"/>
              <a:sym typeface="Century Gothic"/>
            </a:endParaRPr>
          </a:p>
        </p:txBody>
      </p:sp>
      <p:sp>
        <p:nvSpPr>
          <p:cNvPr id="168" name="Google Shape;168;ge12deacf4f_3_22"/>
          <p:cNvSpPr txBox="1"/>
          <p:nvPr/>
        </p:nvSpPr>
        <p:spPr>
          <a:xfrm>
            <a:off x="8715375" y="395650"/>
            <a:ext cx="2978400" cy="52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6" name="Rectangle 5">
            <a:extLst>
              <a:ext uri="{FF2B5EF4-FFF2-40B4-BE49-F238E27FC236}">
                <a16:creationId xmlns:a16="http://schemas.microsoft.com/office/drawing/2014/main" id="{B303C0DE-E2B3-432A-B7DA-75C023CF7595}"/>
              </a:ext>
            </a:extLst>
          </p:cNvPr>
          <p:cNvSpPr/>
          <p:nvPr/>
        </p:nvSpPr>
        <p:spPr>
          <a:xfrm>
            <a:off x="2522838" y="6190769"/>
            <a:ext cx="7411150" cy="543162"/>
          </a:xfrm>
          <a:prstGeom prst="rect">
            <a:avLst/>
          </a:prstGeom>
        </p:spPr>
        <p:txBody>
          <a:bodyPr wrap="square">
            <a:spAutoFit/>
          </a:bodyPr>
          <a:lstStyle/>
          <a:p>
            <a:pPr algn="ctr">
              <a:lnSpc>
                <a:spcPct val="107000"/>
              </a:lnSpc>
              <a:spcAft>
                <a:spcPts val="800"/>
              </a:spcAft>
            </a:pPr>
            <a:r>
              <a:rPr lang="en-GB" b="1" i="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Enhance provision to promote the mental health and well-being of staff and students, including the impact of the pandemic.</a:t>
            </a:r>
          </a:p>
        </p:txBody>
      </p:sp>
      <p:pic>
        <p:nvPicPr>
          <p:cNvPr id="7" name="Picture 2" descr="Kintsugi and the art of making repair visible - Austin Kleon">
            <a:extLst>
              <a:ext uri="{FF2B5EF4-FFF2-40B4-BE49-F238E27FC236}">
                <a16:creationId xmlns:a16="http://schemas.microsoft.com/office/drawing/2014/main" id="{22D4BF6C-71E2-4F2E-ACB1-0C7BE6B17F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9363" y="2816823"/>
            <a:ext cx="2406949" cy="18028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7BD5DEB-592A-4041-9A79-A91563BB5969}"/>
              </a:ext>
            </a:extLst>
          </p:cNvPr>
          <p:cNvSpPr txBox="1"/>
          <p:nvPr/>
        </p:nvSpPr>
        <p:spPr>
          <a:xfrm>
            <a:off x="4254759" y="2687216"/>
            <a:ext cx="6617878" cy="2062103"/>
          </a:xfrm>
          <a:prstGeom prst="rect">
            <a:avLst/>
          </a:prstGeom>
          <a:noFill/>
        </p:spPr>
        <p:txBody>
          <a:bodyPr wrap="square" rtlCol="0">
            <a:spAutoFit/>
          </a:bodyPr>
          <a:lstStyle/>
          <a:p>
            <a:pPr algn="ctr"/>
            <a:r>
              <a:rPr lang="en-GB" sz="3200" b="1" dirty="0">
                <a:solidFill>
                  <a:schemeClr val="accent2">
                    <a:lumMod val="75000"/>
                  </a:schemeClr>
                </a:solidFill>
                <a:latin typeface="Calibri" panose="020F0502020204030204" pitchFamily="34" charset="0"/>
                <a:cs typeface="Calibri" panose="020F0502020204030204" pitchFamily="34" charset="0"/>
              </a:rPr>
              <a:t>Everybody, Everyday.</a:t>
            </a:r>
          </a:p>
          <a:p>
            <a:pPr algn="ctr"/>
            <a:endParaRPr lang="en-GB" sz="3200" b="1" dirty="0">
              <a:solidFill>
                <a:schemeClr val="accent2">
                  <a:lumMod val="75000"/>
                </a:schemeClr>
              </a:solidFill>
              <a:latin typeface="Calibri" panose="020F0502020204030204" pitchFamily="34" charset="0"/>
              <a:cs typeface="Calibri" panose="020F0502020204030204" pitchFamily="34" charset="0"/>
            </a:endParaRPr>
          </a:p>
          <a:p>
            <a:pPr algn="ctr"/>
            <a:r>
              <a:rPr lang="en-GB" sz="3200" b="1" i="1" dirty="0">
                <a:solidFill>
                  <a:schemeClr val="accent2">
                    <a:lumMod val="75000"/>
                  </a:schemeClr>
                </a:solidFill>
                <a:latin typeface="Calibri" panose="020F0502020204030204" pitchFamily="34" charset="0"/>
                <a:cs typeface="Calibri" panose="020F0502020204030204" pitchFamily="34" charset="0"/>
              </a:rPr>
              <a:t>Putting our young people back together with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ge12deacf4f_3_50"/>
          <p:cNvPicPr preferRelativeResize="0"/>
          <p:nvPr/>
        </p:nvPicPr>
        <p:blipFill rotWithShape="1">
          <a:blip r:embed="rId3">
            <a:alphaModFix/>
          </a:blip>
          <a:srcRect/>
          <a:stretch/>
        </p:blipFill>
        <p:spPr>
          <a:xfrm>
            <a:off x="0" y="-120275"/>
            <a:ext cx="12192002" cy="6877982"/>
          </a:xfrm>
          <a:prstGeom prst="rect">
            <a:avLst/>
          </a:prstGeom>
          <a:noFill/>
          <a:ln>
            <a:noFill/>
          </a:ln>
        </p:spPr>
      </p:pic>
      <p:sp>
        <p:nvSpPr>
          <p:cNvPr id="175" name="Google Shape;175;ge12deacf4f_3_50"/>
          <p:cNvSpPr txBox="1"/>
          <p:nvPr/>
        </p:nvSpPr>
        <p:spPr>
          <a:xfrm>
            <a:off x="585216" y="3252930"/>
            <a:ext cx="11421000" cy="677100"/>
          </a:xfrm>
          <a:prstGeom prst="rect">
            <a:avLst/>
          </a:prstGeom>
          <a:noFill/>
          <a:ln>
            <a:noFill/>
          </a:ln>
        </p:spPr>
        <p:txBody>
          <a:bodyPr spcFirstLastPara="1" wrap="square" lIns="91425" tIns="91425" rIns="91425" bIns="91425" anchor="t" anchorCtr="0">
            <a:spAutoFit/>
          </a:bodyPr>
          <a:lstStyle/>
          <a:p>
            <a:pPr marL="0" marR="0" lvl="0" indent="0" algn="ctr" rtl="0">
              <a:spcBef>
                <a:spcPts val="0"/>
              </a:spcBef>
              <a:spcAft>
                <a:spcPts val="0"/>
              </a:spcAft>
              <a:buNone/>
            </a:pPr>
            <a:endParaRPr sz="3200">
              <a:solidFill>
                <a:schemeClr val="dk1"/>
              </a:solidFill>
              <a:latin typeface="Century Gothic"/>
              <a:ea typeface="Century Gothic"/>
              <a:cs typeface="Century Gothic"/>
              <a:sym typeface="Century Gothic"/>
            </a:endParaRPr>
          </a:p>
        </p:txBody>
      </p:sp>
      <p:sp>
        <p:nvSpPr>
          <p:cNvPr id="176" name="Google Shape;176;ge12deacf4f_3_50"/>
          <p:cNvSpPr txBox="1"/>
          <p:nvPr/>
        </p:nvSpPr>
        <p:spPr>
          <a:xfrm>
            <a:off x="8715375" y="395650"/>
            <a:ext cx="2978400" cy="52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3" name="Rectangle 2">
            <a:extLst>
              <a:ext uri="{FF2B5EF4-FFF2-40B4-BE49-F238E27FC236}">
                <a16:creationId xmlns:a16="http://schemas.microsoft.com/office/drawing/2014/main" id="{EA33EE08-B075-4E48-9F20-4ABA68C92555}"/>
              </a:ext>
            </a:extLst>
          </p:cNvPr>
          <p:cNvSpPr/>
          <p:nvPr/>
        </p:nvSpPr>
        <p:spPr>
          <a:xfrm>
            <a:off x="2793425" y="100293"/>
            <a:ext cx="7411150" cy="543162"/>
          </a:xfrm>
          <a:prstGeom prst="rect">
            <a:avLst/>
          </a:prstGeom>
        </p:spPr>
        <p:txBody>
          <a:bodyPr wrap="square">
            <a:spAutoFit/>
          </a:bodyPr>
          <a:lstStyle/>
          <a:p>
            <a:pPr algn="ctr">
              <a:lnSpc>
                <a:spcPct val="107000"/>
              </a:lnSpc>
              <a:spcAft>
                <a:spcPts val="800"/>
              </a:spcAft>
            </a:pPr>
            <a:r>
              <a:rPr lang="en-GB" b="1" i="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Enhance provision to promote the mental health and well-being of staff and students, including the impact of the pandemic.</a:t>
            </a:r>
          </a:p>
        </p:txBody>
      </p:sp>
      <p:sp>
        <p:nvSpPr>
          <p:cNvPr id="5" name="Rectangle 4">
            <a:extLst>
              <a:ext uri="{FF2B5EF4-FFF2-40B4-BE49-F238E27FC236}">
                <a16:creationId xmlns:a16="http://schemas.microsoft.com/office/drawing/2014/main" id="{DBFFF096-DA99-4C8B-8E5F-6267AE189E01}"/>
              </a:ext>
            </a:extLst>
          </p:cNvPr>
          <p:cNvSpPr/>
          <p:nvPr/>
        </p:nvSpPr>
        <p:spPr>
          <a:xfrm>
            <a:off x="1241178" y="2007384"/>
            <a:ext cx="10515643" cy="3585597"/>
          </a:xfrm>
          <a:prstGeom prst="rect">
            <a:avLst/>
          </a:prstGeom>
        </p:spPr>
        <p:txBody>
          <a:bodyPr wrap="square">
            <a:spAutoFit/>
          </a:bodyPr>
          <a:lstStyle/>
          <a:p>
            <a:pPr algn="ctr"/>
            <a:endParaRPr lang="en-GB" sz="1100" dirty="0">
              <a:solidFill>
                <a:schemeClr val="accent2">
                  <a:lumMod val="75000"/>
                </a:schemeClr>
              </a:solidFill>
              <a:latin typeface="Calibri" panose="020F0502020204030204" pitchFamily="34" charset="0"/>
            </a:endParaRPr>
          </a:p>
          <a:p>
            <a:pPr algn="ctr"/>
            <a:r>
              <a:rPr lang="en-GB" sz="1100" dirty="0">
                <a:solidFill>
                  <a:schemeClr val="accent2">
                    <a:lumMod val="75000"/>
                  </a:schemeClr>
                </a:solidFill>
                <a:latin typeface="Calibri" panose="020F0502020204030204" pitchFamily="34" charset="0"/>
              </a:rPr>
              <a:t> </a:t>
            </a:r>
            <a:r>
              <a:rPr lang="en-GB" sz="4800" dirty="0">
                <a:solidFill>
                  <a:schemeClr val="accent2">
                    <a:lumMod val="75000"/>
                  </a:schemeClr>
                </a:solidFill>
                <a:latin typeface="Calibri" panose="020F0502020204030204" pitchFamily="34" charset="0"/>
              </a:rPr>
              <a:t>Everybody, Everyday Mission Statement.</a:t>
            </a:r>
          </a:p>
          <a:p>
            <a:pPr algn="ctr"/>
            <a:endParaRPr lang="en-GB" sz="4800" dirty="0">
              <a:solidFill>
                <a:schemeClr val="accent2">
                  <a:lumMod val="75000"/>
                </a:schemeClr>
              </a:solidFill>
              <a:latin typeface="Calibri" panose="020F0502020204030204" pitchFamily="34" charset="0"/>
            </a:endParaRPr>
          </a:p>
          <a:p>
            <a:pPr algn="ctr"/>
            <a:r>
              <a:rPr lang="en-GB" sz="2000" dirty="0">
                <a:solidFill>
                  <a:schemeClr val="accent2">
                    <a:lumMod val="75000"/>
                  </a:schemeClr>
                </a:solidFill>
                <a:latin typeface="Calibri" panose="020F0502020204030204" pitchFamily="34" charset="0"/>
              </a:rPr>
              <a:t>Everybody, Everyday gives our students the Cultural Capital to succeed in life and make a positive contribution to their community and the wider world. It allows opportunities for every person to become respectful, resilient and tolerant of others.</a:t>
            </a:r>
          </a:p>
          <a:p>
            <a:pPr algn="ctr"/>
            <a:r>
              <a:rPr lang="en-GB" sz="2000" dirty="0">
                <a:solidFill>
                  <a:schemeClr val="accent2">
                    <a:lumMod val="75000"/>
                  </a:schemeClr>
                </a:solidFill>
                <a:latin typeface="Calibri" panose="020F0502020204030204" pitchFamily="34" charset="0"/>
              </a:rPr>
              <a:t>Everybody, Everyday has a unique place in the curriculum at Batley Girls’ High School because it provides a safe space to explore social, moral and cultural aspects of living in a modern British Society, whilst also encouraging students to stay true to themselves.</a:t>
            </a:r>
            <a:endParaRPr lang="en-GB" sz="2000"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ge12deacf4f_0_29"/>
          <p:cNvPicPr preferRelativeResize="0"/>
          <p:nvPr/>
        </p:nvPicPr>
        <p:blipFill rotWithShape="1">
          <a:blip r:embed="rId3">
            <a:alphaModFix/>
          </a:blip>
          <a:srcRect/>
          <a:stretch/>
        </p:blipFill>
        <p:spPr>
          <a:xfrm>
            <a:off x="-1" y="0"/>
            <a:ext cx="12192002" cy="6877982"/>
          </a:xfrm>
          <a:prstGeom prst="rect">
            <a:avLst/>
          </a:prstGeom>
          <a:noFill/>
          <a:ln>
            <a:noFill/>
          </a:ln>
        </p:spPr>
      </p:pic>
      <p:sp>
        <p:nvSpPr>
          <p:cNvPr id="183" name="Google Shape;183;ge12deacf4f_0_29"/>
          <p:cNvSpPr txBox="1"/>
          <p:nvPr/>
        </p:nvSpPr>
        <p:spPr>
          <a:xfrm>
            <a:off x="585216" y="3252930"/>
            <a:ext cx="11421000" cy="677100"/>
          </a:xfrm>
          <a:prstGeom prst="rect">
            <a:avLst/>
          </a:prstGeom>
          <a:noFill/>
          <a:ln>
            <a:noFill/>
          </a:ln>
        </p:spPr>
        <p:txBody>
          <a:bodyPr spcFirstLastPara="1" wrap="square" lIns="91425" tIns="91425" rIns="91425" bIns="91425" anchor="t" anchorCtr="0">
            <a:spAutoFit/>
          </a:bodyPr>
          <a:lstStyle/>
          <a:p>
            <a:pPr marL="0" marR="0" lvl="0" indent="0" algn="ctr" rtl="0">
              <a:spcBef>
                <a:spcPts val="0"/>
              </a:spcBef>
              <a:spcAft>
                <a:spcPts val="0"/>
              </a:spcAft>
              <a:buNone/>
            </a:pPr>
            <a:endParaRPr sz="3200">
              <a:solidFill>
                <a:schemeClr val="dk1"/>
              </a:solidFill>
              <a:latin typeface="Century Gothic"/>
              <a:ea typeface="Century Gothic"/>
              <a:cs typeface="Century Gothic"/>
              <a:sym typeface="Century Gothic"/>
            </a:endParaRPr>
          </a:p>
        </p:txBody>
      </p:sp>
      <p:sp>
        <p:nvSpPr>
          <p:cNvPr id="184" name="Google Shape;184;ge12deacf4f_0_29"/>
          <p:cNvSpPr txBox="1"/>
          <p:nvPr/>
        </p:nvSpPr>
        <p:spPr>
          <a:xfrm>
            <a:off x="8715375" y="395650"/>
            <a:ext cx="2978400" cy="52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6" name="Rectangle 5">
            <a:extLst>
              <a:ext uri="{FF2B5EF4-FFF2-40B4-BE49-F238E27FC236}">
                <a16:creationId xmlns:a16="http://schemas.microsoft.com/office/drawing/2014/main" id="{8EA7DE82-78DB-4E69-8F2F-D6EE97D81835}"/>
              </a:ext>
            </a:extLst>
          </p:cNvPr>
          <p:cNvSpPr/>
          <p:nvPr/>
        </p:nvSpPr>
        <p:spPr>
          <a:xfrm>
            <a:off x="2793425" y="100293"/>
            <a:ext cx="7411150" cy="543162"/>
          </a:xfrm>
          <a:prstGeom prst="rect">
            <a:avLst/>
          </a:prstGeom>
        </p:spPr>
        <p:txBody>
          <a:bodyPr wrap="square">
            <a:spAutoFit/>
          </a:bodyPr>
          <a:lstStyle/>
          <a:p>
            <a:pPr algn="ctr">
              <a:lnSpc>
                <a:spcPct val="107000"/>
              </a:lnSpc>
              <a:spcAft>
                <a:spcPts val="800"/>
              </a:spcAft>
            </a:pPr>
            <a:r>
              <a:rPr lang="en-GB" b="1" i="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Enhance provision to promote the mental health and well-being of staff and students, including the impact of the pandemic.</a:t>
            </a:r>
          </a:p>
        </p:txBody>
      </p:sp>
      <p:pic>
        <p:nvPicPr>
          <p:cNvPr id="3" name="Picture 2" descr="Everybody Everyday Plan.pdf - Adobe Acrobat Reader DC (32-bit)">
            <a:extLst>
              <a:ext uri="{FF2B5EF4-FFF2-40B4-BE49-F238E27FC236}">
                <a16:creationId xmlns:a16="http://schemas.microsoft.com/office/drawing/2014/main" id="{E2452562-1108-4989-9084-7D279909866E}"/>
              </a:ext>
            </a:extLst>
          </p:cNvPr>
          <p:cNvPicPr>
            <a:picLocks noChangeAspect="1"/>
          </p:cNvPicPr>
          <p:nvPr/>
        </p:nvPicPr>
        <p:blipFill rotWithShape="1">
          <a:blip r:embed="rId4"/>
          <a:srcRect l="15842" t="33371" r="29592" b="45542"/>
          <a:stretch/>
        </p:blipFill>
        <p:spPr>
          <a:xfrm>
            <a:off x="1655821" y="2137921"/>
            <a:ext cx="9950963" cy="2079515"/>
          </a:xfrm>
          <a:prstGeom prst="rect">
            <a:avLst/>
          </a:prstGeom>
        </p:spPr>
      </p:pic>
      <p:sp>
        <p:nvSpPr>
          <p:cNvPr id="4" name="TextBox 3">
            <a:extLst>
              <a:ext uri="{FF2B5EF4-FFF2-40B4-BE49-F238E27FC236}">
                <a16:creationId xmlns:a16="http://schemas.microsoft.com/office/drawing/2014/main" id="{1B36F1D3-B661-4931-97C2-3ADF4EAF2841}"/>
              </a:ext>
            </a:extLst>
          </p:cNvPr>
          <p:cNvSpPr txBox="1"/>
          <p:nvPr/>
        </p:nvSpPr>
        <p:spPr>
          <a:xfrm>
            <a:off x="1203649" y="4525347"/>
            <a:ext cx="9862457" cy="1477328"/>
          </a:xfrm>
          <a:prstGeom prst="rect">
            <a:avLst/>
          </a:prstGeom>
          <a:noFill/>
        </p:spPr>
        <p:txBody>
          <a:bodyPr wrap="square" rtlCol="0">
            <a:spAutoFit/>
          </a:bodyPr>
          <a:lstStyle/>
          <a:p>
            <a:pPr marL="285750" indent="-285750">
              <a:buFont typeface="Arial" panose="020B0604020202020204" pitchFamily="34" charset="0"/>
              <a:buChar char="•"/>
            </a:pPr>
            <a:r>
              <a:rPr lang="en-GB" sz="1800" b="1" dirty="0">
                <a:solidFill>
                  <a:schemeClr val="accent2">
                    <a:lumMod val="75000"/>
                  </a:schemeClr>
                </a:solidFill>
              </a:rPr>
              <a:t>Purposeful use of reflection time.</a:t>
            </a:r>
          </a:p>
          <a:p>
            <a:pPr marL="285750" indent="-285750">
              <a:buFont typeface="Arial" panose="020B0604020202020204" pitchFamily="34" charset="0"/>
              <a:buChar char="•"/>
            </a:pPr>
            <a:endParaRPr lang="en-GB" sz="1800" b="1" dirty="0">
              <a:solidFill>
                <a:schemeClr val="accent2">
                  <a:lumMod val="75000"/>
                </a:schemeClr>
              </a:solidFill>
            </a:endParaRPr>
          </a:p>
          <a:p>
            <a:pPr marL="285750" indent="-285750">
              <a:buFont typeface="Arial" panose="020B0604020202020204" pitchFamily="34" charset="0"/>
              <a:buChar char="•"/>
            </a:pPr>
            <a:r>
              <a:rPr lang="en-GB" sz="1800" b="1" dirty="0">
                <a:solidFill>
                  <a:schemeClr val="accent2">
                    <a:lumMod val="75000"/>
                  </a:schemeClr>
                </a:solidFill>
              </a:rPr>
              <a:t>Engaging activities to develop our students holistically.</a:t>
            </a:r>
          </a:p>
          <a:p>
            <a:pPr marL="285750" indent="-285750">
              <a:buFont typeface="Arial" panose="020B0604020202020204" pitchFamily="34" charset="0"/>
              <a:buChar char="•"/>
            </a:pPr>
            <a:endParaRPr lang="en-GB" sz="1800" b="1" dirty="0">
              <a:solidFill>
                <a:schemeClr val="accent2">
                  <a:lumMod val="75000"/>
                </a:schemeClr>
              </a:solidFill>
            </a:endParaRPr>
          </a:p>
          <a:p>
            <a:pPr marL="285750" indent="-285750">
              <a:buFont typeface="Arial" panose="020B0604020202020204" pitchFamily="34" charset="0"/>
              <a:buChar char="•"/>
            </a:pPr>
            <a:r>
              <a:rPr lang="en-GB" sz="1800" b="1" dirty="0">
                <a:solidFill>
                  <a:schemeClr val="accent2">
                    <a:lumMod val="75000"/>
                  </a:schemeClr>
                </a:solidFill>
              </a:rPr>
              <a:t>Opportunities for safe relationships to be built within our community.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ge12deacf4f_3_29"/>
          <p:cNvPicPr preferRelativeResize="0"/>
          <p:nvPr/>
        </p:nvPicPr>
        <p:blipFill rotWithShape="1">
          <a:blip r:embed="rId3">
            <a:alphaModFix/>
          </a:blip>
          <a:srcRect/>
          <a:stretch/>
        </p:blipFill>
        <p:spPr>
          <a:xfrm>
            <a:off x="-1" y="0"/>
            <a:ext cx="12192002" cy="6877982"/>
          </a:xfrm>
          <a:prstGeom prst="rect">
            <a:avLst/>
          </a:prstGeom>
          <a:noFill/>
          <a:ln>
            <a:noFill/>
          </a:ln>
        </p:spPr>
      </p:pic>
      <p:sp>
        <p:nvSpPr>
          <p:cNvPr id="191" name="Google Shape;191;ge12deacf4f_3_29"/>
          <p:cNvSpPr txBox="1"/>
          <p:nvPr/>
        </p:nvSpPr>
        <p:spPr>
          <a:xfrm>
            <a:off x="585216" y="3252930"/>
            <a:ext cx="11421000" cy="677100"/>
          </a:xfrm>
          <a:prstGeom prst="rect">
            <a:avLst/>
          </a:prstGeom>
          <a:noFill/>
          <a:ln>
            <a:noFill/>
          </a:ln>
        </p:spPr>
        <p:txBody>
          <a:bodyPr spcFirstLastPara="1" wrap="square" lIns="91425" tIns="91425" rIns="91425" bIns="91425" anchor="t" anchorCtr="0">
            <a:spAutoFit/>
          </a:bodyPr>
          <a:lstStyle/>
          <a:p>
            <a:pPr marL="0" marR="0" lvl="0" indent="0" algn="ctr" rtl="0">
              <a:spcBef>
                <a:spcPts val="0"/>
              </a:spcBef>
              <a:spcAft>
                <a:spcPts val="0"/>
              </a:spcAft>
              <a:buNone/>
            </a:pPr>
            <a:endParaRPr sz="3200">
              <a:solidFill>
                <a:schemeClr val="dk1"/>
              </a:solidFill>
              <a:latin typeface="Century Gothic"/>
              <a:ea typeface="Century Gothic"/>
              <a:cs typeface="Century Gothic"/>
              <a:sym typeface="Century Gothic"/>
            </a:endParaRPr>
          </a:p>
        </p:txBody>
      </p:sp>
      <p:sp>
        <p:nvSpPr>
          <p:cNvPr id="192" name="Google Shape;192;ge12deacf4f_3_29"/>
          <p:cNvSpPr txBox="1"/>
          <p:nvPr/>
        </p:nvSpPr>
        <p:spPr>
          <a:xfrm>
            <a:off x="8715375" y="395650"/>
            <a:ext cx="2978400" cy="52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6" name="Rectangle 5">
            <a:extLst>
              <a:ext uri="{FF2B5EF4-FFF2-40B4-BE49-F238E27FC236}">
                <a16:creationId xmlns:a16="http://schemas.microsoft.com/office/drawing/2014/main" id="{B8078F0A-BEC7-43AC-A2F9-53DD7C00C6DB}"/>
              </a:ext>
            </a:extLst>
          </p:cNvPr>
          <p:cNvSpPr/>
          <p:nvPr/>
        </p:nvSpPr>
        <p:spPr>
          <a:xfrm>
            <a:off x="2793425" y="100293"/>
            <a:ext cx="7411150" cy="543162"/>
          </a:xfrm>
          <a:prstGeom prst="rect">
            <a:avLst/>
          </a:prstGeom>
        </p:spPr>
        <p:txBody>
          <a:bodyPr wrap="square">
            <a:spAutoFit/>
          </a:bodyPr>
          <a:lstStyle/>
          <a:p>
            <a:pPr algn="ctr">
              <a:lnSpc>
                <a:spcPct val="107000"/>
              </a:lnSpc>
              <a:spcAft>
                <a:spcPts val="800"/>
              </a:spcAft>
            </a:pPr>
            <a:r>
              <a:rPr lang="en-GB" b="1" i="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Enhance provision to promote the mental health and well-being of staff and students, including the impact of the pandemic.</a:t>
            </a:r>
          </a:p>
        </p:txBody>
      </p:sp>
      <p:sp>
        <p:nvSpPr>
          <p:cNvPr id="2" name="Rectangle 1">
            <a:extLst>
              <a:ext uri="{FF2B5EF4-FFF2-40B4-BE49-F238E27FC236}">
                <a16:creationId xmlns:a16="http://schemas.microsoft.com/office/drawing/2014/main" id="{99AB1D0E-7F86-42EC-BABE-DB85D4CD4FC1}"/>
              </a:ext>
            </a:extLst>
          </p:cNvPr>
          <p:cNvSpPr/>
          <p:nvPr/>
        </p:nvSpPr>
        <p:spPr>
          <a:xfrm>
            <a:off x="1371600" y="2052144"/>
            <a:ext cx="10030408" cy="3785652"/>
          </a:xfrm>
          <a:prstGeom prst="rect">
            <a:avLst/>
          </a:prstGeom>
        </p:spPr>
        <p:txBody>
          <a:bodyPr wrap="square">
            <a:spAutoFit/>
          </a:bodyPr>
          <a:lstStyle/>
          <a:p>
            <a:r>
              <a:rPr lang="en-GB" sz="2000" b="1" u="sng" dirty="0">
                <a:solidFill>
                  <a:schemeClr val="accent2">
                    <a:lumMod val="75000"/>
                  </a:schemeClr>
                </a:solidFill>
              </a:rPr>
              <a:t>WHY is this important at BGHS?</a:t>
            </a:r>
          </a:p>
          <a:p>
            <a:endParaRPr lang="en-GB" sz="2000" b="1" u="sng" dirty="0">
              <a:solidFill>
                <a:schemeClr val="accent2">
                  <a:lumMod val="75000"/>
                </a:schemeClr>
              </a:solidFill>
            </a:endParaRPr>
          </a:p>
          <a:p>
            <a:endParaRPr lang="en-GB" sz="2000" b="1" dirty="0">
              <a:solidFill>
                <a:schemeClr val="accent2">
                  <a:lumMod val="75000"/>
                </a:schemeClr>
              </a:solidFill>
            </a:endParaRPr>
          </a:p>
          <a:p>
            <a:r>
              <a:rPr lang="en-GB" sz="1800" b="1" dirty="0">
                <a:solidFill>
                  <a:schemeClr val="accent2">
                    <a:lumMod val="75000"/>
                  </a:schemeClr>
                </a:solidFill>
              </a:rPr>
              <a:t>-The RSHE statutory content and the PSHCE curriculum delivered provides our students with the opportunities to understand how to stay safe as they navigate the wider world.</a:t>
            </a:r>
          </a:p>
          <a:p>
            <a:endParaRPr lang="en-GB" sz="1800" b="1" dirty="0">
              <a:solidFill>
                <a:schemeClr val="accent2">
                  <a:lumMod val="75000"/>
                </a:schemeClr>
              </a:solidFill>
            </a:endParaRPr>
          </a:p>
          <a:p>
            <a:r>
              <a:rPr lang="en-GB" sz="1800" b="1" dirty="0">
                <a:solidFill>
                  <a:schemeClr val="accent2">
                    <a:lumMod val="75000"/>
                  </a:schemeClr>
                </a:solidFill>
              </a:rPr>
              <a:t>-Providing an inclusive experience for all students to develop good mental health and resilience, as well as academic achievement allows all students to thrive.</a:t>
            </a:r>
          </a:p>
          <a:p>
            <a:endParaRPr lang="en-GB" sz="1800" b="1" dirty="0">
              <a:solidFill>
                <a:schemeClr val="accent2">
                  <a:lumMod val="75000"/>
                </a:schemeClr>
              </a:solidFill>
            </a:endParaRPr>
          </a:p>
          <a:p>
            <a:r>
              <a:rPr lang="en-GB" sz="1800" b="1" dirty="0">
                <a:solidFill>
                  <a:schemeClr val="accent2">
                    <a:lumMod val="75000"/>
                  </a:schemeClr>
                </a:solidFill>
              </a:rPr>
              <a:t>-Supporting young people to build emotional resilience can help them to cope with and bounce back from adversity, and can ultimately help to prevent the development of mental health problems in later life. </a:t>
            </a:r>
          </a:p>
          <a:p>
            <a:endParaRPr lang="en-GB" sz="1800" b="1" dirty="0">
              <a:solidFill>
                <a:schemeClr val="accent2">
                  <a:lumMod val="7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6C0C5E775F34488D42EC3E3CDA687A" ma:contentTypeVersion="10" ma:contentTypeDescription="Create a new document." ma:contentTypeScope="" ma:versionID="ae77b259b1708bc2ababc3ec70c667bc">
  <xsd:schema xmlns:xsd="http://www.w3.org/2001/XMLSchema" xmlns:xs="http://www.w3.org/2001/XMLSchema" xmlns:p="http://schemas.microsoft.com/office/2006/metadata/properties" xmlns:ns3="f55e5222-1ab9-45fa-ab95-f836ea7162fb" targetNamespace="http://schemas.microsoft.com/office/2006/metadata/properties" ma:root="true" ma:fieldsID="770ca0b0c3ba5b046d107eb5389dd07a" ns3:_="">
    <xsd:import namespace="f55e5222-1ab9-45fa-ab95-f836ea7162f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5e5222-1ab9-45fa-ab95-f836ea7162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77D332-1AE7-43F7-9A06-E7F7000F1DE6}">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f55e5222-1ab9-45fa-ab95-f836ea7162fb"/>
    <ds:schemaRef ds:uri="http://www.w3.org/XML/1998/namespace"/>
    <ds:schemaRef ds:uri="http://purl.org/dc/terms/"/>
  </ds:schemaRefs>
</ds:datastoreItem>
</file>

<file path=customXml/itemProps2.xml><?xml version="1.0" encoding="utf-8"?>
<ds:datastoreItem xmlns:ds="http://schemas.openxmlformats.org/officeDocument/2006/customXml" ds:itemID="{8AA6F0E2-E572-48C3-A5DF-D94F77C5AFAD}">
  <ds:schemaRefs>
    <ds:schemaRef ds:uri="http://schemas.microsoft.com/sharepoint/v3/contenttype/forms"/>
  </ds:schemaRefs>
</ds:datastoreItem>
</file>

<file path=customXml/itemProps3.xml><?xml version="1.0" encoding="utf-8"?>
<ds:datastoreItem xmlns:ds="http://schemas.openxmlformats.org/officeDocument/2006/customXml" ds:itemID="{6EBCAB49-1B7C-458E-B519-00DA9227E7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5e5222-1ab9-45fa-ab95-f836ea7162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250</TotalTime>
  <Words>318</Words>
  <Application>Microsoft Office PowerPoint</Application>
  <PresentationFormat>Widescreen</PresentationFormat>
  <Paragraphs>25</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Times New Roman</vt:lpstr>
      <vt:lpstr>Arial</vt:lpstr>
      <vt:lpstr>Century Gothic</vt:lpstr>
      <vt:lpstr>Calibri</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Shamim Akhtar</dc:creator>
  <cp:lastModifiedBy>Bethan Donoghue</cp:lastModifiedBy>
  <cp:revision>11</cp:revision>
  <dcterms:created xsi:type="dcterms:W3CDTF">2021-05-26T11:49:40Z</dcterms:created>
  <dcterms:modified xsi:type="dcterms:W3CDTF">2021-09-20T06:43:31Z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0x0101009A6C0C5E775F34488D42EC3E3CDA687A</vt:lpwstr>
  </property>
</Properties>
</file>