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Master+xml" PartName="/ppt/slideMasters/slideMaster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0.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1.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1.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797675" cy="99266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1.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1.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1.xml"/><Relationship Id="rId3" Type="http://schemas.openxmlformats.org/officeDocument/2006/relationships/presProps" Target="presProps1.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1: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Summarise this</a:t>
            </a:r>
            <a:endParaRPr lang="en-GB" dirty="0"/>
          </a:p>
        </p:txBody>
      </p:sp>
    </p:spTree>
    <p:extLst>
      <p:ext uri="{BB962C8B-B14F-4D97-AF65-F5344CB8AC3E}">
        <p14:creationId xmlns:p14="http://schemas.microsoft.com/office/powerpoint/2010/main" val="3079452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1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2" name="Google Shape;52;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53" name="Google Shape;53;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dirty="0"/>
          </a:p>
        </p:txBody>
      </p:sp>
      <p:sp>
        <p:nvSpPr>
          <p:cNvPr id="54" name="Google Shape;54;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dirty="0"/>
          </a:p>
        </p:txBody>
      </p:sp>
      <p:sp>
        <p:nvSpPr>
          <p:cNvPr id="55" name="Google Shape;55;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1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1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1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1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1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1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1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1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1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2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2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2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2">
            <a:alphaModFix/>
          </a:blip>
          <a:stretch>
            <a:fillRect/>
          </a:stretch>
        </a:blipFill>
        <a:effectLst/>
      </p:bgPr>
    </p:bg>
    <p:spTree>
      <p:nvGrpSpPr>
        <p:cNvPr id="1" name="Shape 5"/>
        <p:cNvGrpSpPr/>
        <p:nvPr/>
      </p:nvGrpSpPr>
      <p:grpSpPr>
        <a:xfrm>
          <a:off x="0" y="0"/>
          <a:ext cx="0" cy="0"/>
          <a:chOff x="0" y="0"/>
          <a:chExt cx="0" cy="0"/>
        </a:xfrm>
      </p:grpSpPr>
      <p:sp>
        <p:nvSpPr>
          <p:cNvPr id="6" name="Google Shape;6;p1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pic>
        <p:nvPicPr>
          <p:cNvPr id="2" name="Picture 1"/>
          <p:cNvPicPr>
            <a:picLocks noChangeAspect="1"/>
          </p:cNvPicPr>
          <p:nvPr userDrawn="1"/>
        </p:nvPicPr>
        <p:blipFill>
          <a:blip r:embed="rId13"/>
          <a:stretch>
            <a:fillRect/>
          </a:stretch>
        </p:blipFill>
        <p:spPr>
          <a:xfrm>
            <a:off x="-69937" y="0"/>
            <a:ext cx="3353091" cy="865707"/>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Lst>
  <p:timing>
    <p:tnLst>
      <p:par>
        <p:cTn id="1" dur="indefinite" restart="never" nodeType="tmRoot"/>
      </p:par>
    </p:tnLst>
  </p:timing>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nationalcollege.com/webinars/difficult-and-sensitive-conversations" TargetMode="External"/><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1" name="Google Shape;61;p1"/>
          <p:cNvSpPr txBox="1"/>
          <p:nvPr/>
        </p:nvSpPr>
        <p:spPr>
          <a:xfrm>
            <a:off x="758291" y="2013854"/>
            <a:ext cx="6442689" cy="1538853"/>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4400" b="1" dirty="0" smtClean="0">
                <a:solidFill>
                  <a:srgbClr val="800000"/>
                </a:solidFill>
              </a:rPr>
              <a:t>PSHE</a:t>
            </a:r>
          </a:p>
          <a:p>
            <a:pPr marL="0" marR="0" lvl="0" indent="0" algn="ctr" rtl="0">
              <a:lnSpc>
                <a:spcPct val="100000"/>
              </a:lnSpc>
              <a:spcBef>
                <a:spcPts val="0"/>
              </a:spcBef>
              <a:spcAft>
                <a:spcPts val="0"/>
              </a:spcAft>
              <a:buClr>
                <a:srgbClr val="000000"/>
              </a:buClr>
              <a:buSzPts val="6000"/>
              <a:buFont typeface="Arial"/>
              <a:buNone/>
            </a:pPr>
            <a:r>
              <a:rPr lang="en-US" sz="4400" b="1" dirty="0" smtClean="0">
                <a:solidFill>
                  <a:srgbClr val="800000"/>
                </a:solidFill>
              </a:rPr>
              <a:t>Staff training</a:t>
            </a:r>
            <a:endParaRPr sz="4400" b="1" dirty="0">
              <a:solidFill>
                <a:srgbClr val="8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1700" y="1106125"/>
            <a:ext cx="7302264" cy="1963500"/>
          </a:xfrm>
        </p:spPr>
        <p:txBody>
          <a:bodyPr>
            <a:normAutofit fontScale="90000"/>
          </a:bodyPr>
          <a:lstStyle/>
          <a:p>
            <a:r>
              <a:rPr lang="en-GB" sz="7200" dirty="0" smtClean="0"/>
              <a:t>Guidance available</a:t>
            </a:r>
            <a:endParaRPr lang="en-GB" sz="7200" dirty="0"/>
          </a:p>
        </p:txBody>
      </p:sp>
    </p:spTree>
    <p:extLst>
      <p:ext uri="{BB962C8B-B14F-4D97-AF65-F5344CB8AC3E}">
        <p14:creationId xmlns:p14="http://schemas.microsoft.com/office/powerpoint/2010/main" val="12613257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660902"/>
            <a:ext cx="7886700" cy="607141"/>
          </a:xfrm>
        </p:spPr>
        <p:txBody>
          <a:bodyPr/>
          <a:lstStyle/>
          <a:p>
            <a:r>
              <a:rPr lang="en-GB" dirty="0" smtClean="0"/>
              <a:t>Support</a:t>
            </a:r>
            <a:endParaRPr lang="en-GB" dirty="0"/>
          </a:p>
        </p:txBody>
      </p:sp>
      <p:sp>
        <p:nvSpPr>
          <p:cNvPr id="5" name="Text Placeholder 4"/>
          <p:cNvSpPr>
            <a:spLocks noGrp="1"/>
          </p:cNvSpPr>
          <p:nvPr>
            <p:ph type="body" idx="1"/>
          </p:nvPr>
        </p:nvSpPr>
        <p:spPr>
          <a:xfrm>
            <a:off x="230297" y="1441647"/>
            <a:ext cx="5247049" cy="3263400"/>
          </a:xfrm>
        </p:spPr>
        <p:txBody>
          <a:bodyPr/>
          <a:lstStyle/>
          <a:p>
            <a:pPr marL="139700" indent="0">
              <a:buNone/>
            </a:pPr>
            <a:r>
              <a:rPr lang="en-GB" dirty="0" smtClean="0"/>
              <a:t>Suzi has offered drop in session in room 35 </a:t>
            </a:r>
          </a:p>
          <a:p>
            <a:pPr marL="139700" indent="0">
              <a:buNone/>
            </a:pPr>
            <a:endParaRPr lang="en-GB" dirty="0"/>
          </a:p>
          <a:p>
            <a:pPr marL="139700" indent="0">
              <a:buNone/>
            </a:pPr>
            <a:r>
              <a:rPr lang="en-GB" dirty="0" smtClean="0"/>
              <a:t>The national college </a:t>
            </a:r>
            <a:r>
              <a:rPr lang="en-GB" dirty="0"/>
              <a:t>has webinars on RSE </a:t>
            </a:r>
            <a:r>
              <a:rPr lang="en-GB" dirty="0" smtClean="0"/>
              <a:t>such as this one on managing difficult conversations  </a:t>
            </a:r>
            <a:r>
              <a:rPr lang="en-GB" dirty="0" smtClean="0">
                <a:hlinkClick r:id="rId2"/>
              </a:rPr>
              <a:t>https</a:t>
            </a:r>
            <a:r>
              <a:rPr lang="en-GB" dirty="0">
                <a:hlinkClick r:id="rId2"/>
              </a:rPr>
              <a:t>://</a:t>
            </a:r>
            <a:r>
              <a:rPr lang="en-GB" dirty="0" smtClean="0">
                <a:hlinkClick r:id="rId2"/>
              </a:rPr>
              <a:t>nationalcollege.com/webinars/difficult-and-sensitive-conversations</a:t>
            </a:r>
            <a:endParaRPr lang="en-GB" dirty="0" smtClean="0"/>
          </a:p>
          <a:p>
            <a:pPr marL="139700" indent="0">
              <a:buNone/>
            </a:pPr>
            <a:endParaRPr lang="en-GB" dirty="0" smtClean="0"/>
          </a:p>
          <a:p>
            <a:pPr marL="139700" indent="0">
              <a:buNone/>
            </a:pPr>
            <a:r>
              <a:rPr lang="en-GB" dirty="0" smtClean="0"/>
              <a:t>Open door approach – If you have any concerns at all about resources or the lessons then please speak to a member of the team for advice.</a:t>
            </a:r>
            <a:endParaRPr lang="en-GB" dirty="0"/>
          </a:p>
        </p:txBody>
      </p:sp>
      <p:pic>
        <p:nvPicPr>
          <p:cNvPr id="6" name="Picture 5"/>
          <p:cNvPicPr>
            <a:picLocks noChangeAspect="1"/>
          </p:cNvPicPr>
          <p:nvPr/>
        </p:nvPicPr>
        <p:blipFill>
          <a:blip r:embed="rId3"/>
          <a:stretch>
            <a:fillRect/>
          </a:stretch>
        </p:blipFill>
        <p:spPr>
          <a:xfrm rot="1641412">
            <a:off x="6626854" y="307262"/>
            <a:ext cx="2847975" cy="1600200"/>
          </a:xfrm>
          <a:prstGeom prst="rect">
            <a:avLst/>
          </a:prstGeom>
        </p:spPr>
      </p:pic>
      <p:pic>
        <p:nvPicPr>
          <p:cNvPr id="7" name="Picture 6"/>
          <p:cNvPicPr>
            <a:picLocks noChangeAspect="1"/>
          </p:cNvPicPr>
          <p:nvPr/>
        </p:nvPicPr>
        <p:blipFill>
          <a:blip r:embed="rId4"/>
          <a:stretch>
            <a:fillRect/>
          </a:stretch>
        </p:blipFill>
        <p:spPr>
          <a:xfrm rot="20577072">
            <a:off x="6264715" y="3497707"/>
            <a:ext cx="3114675" cy="1466850"/>
          </a:xfrm>
          <a:prstGeom prst="rect">
            <a:avLst/>
          </a:prstGeom>
        </p:spPr>
      </p:pic>
    </p:spTree>
    <p:extLst>
      <p:ext uri="{BB962C8B-B14F-4D97-AF65-F5344CB8AC3E}">
        <p14:creationId xmlns:p14="http://schemas.microsoft.com/office/powerpoint/2010/main" val="3270124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2183" y="2084536"/>
            <a:ext cx="7886700" cy="994200"/>
          </a:xfrm>
        </p:spPr>
        <p:txBody>
          <a:bodyPr>
            <a:normAutofit/>
          </a:bodyPr>
          <a:lstStyle/>
          <a:p>
            <a:r>
              <a:rPr lang="en-GB" sz="5400" dirty="0" smtClean="0"/>
              <a:t>Thank you!</a:t>
            </a:r>
            <a:endParaRPr lang="en-GB" sz="5400" dirty="0"/>
          </a:p>
        </p:txBody>
      </p:sp>
    </p:spTree>
    <p:extLst>
      <p:ext uri="{BB962C8B-B14F-4D97-AF65-F5344CB8AC3E}">
        <p14:creationId xmlns:p14="http://schemas.microsoft.com/office/powerpoint/2010/main" val="2309268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47309"/>
            <a:ext cx="7886700" cy="994200"/>
          </a:xfrm>
        </p:spPr>
        <p:txBody>
          <a:bodyPr/>
          <a:lstStyle/>
          <a:p>
            <a:r>
              <a:rPr lang="en-US" dirty="0" smtClean="0"/>
              <a:t>The importance of PSHE</a:t>
            </a:r>
            <a:endParaRPr lang="en-GB" dirty="0"/>
          </a:p>
        </p:txBody>
      </p:sp>
      <p:sp>
        <p:nvSpPr>
          <p:cNvPr id="3" name="Text Placeholder 2"/>
          <p:cNvSpPr>
            <a:spLocks noGrp="1"/>
          </p:cNvSpPr>
          <p:nvPr>
            <p:ph type="body" idx="1"/>
          </p:nvPr>
        </p:nvSpPr>
        <p:spPr>
          <a:xfrm>
            <a:off x="103549" y="1541509"/>
            <a:ext cx="5201782" cy="3263400"/>
          </a:xfrm>
        </p:spPr>
        <p:txBody>
          <a:bodyPr>
            <a:normAutofit lnSpcReduction="10000"/>
          </a:bodyPr>
          <a:lstStyle/>
          <a:p>
            <a:pPr marL="139700" indent="0">
              <a:buNone/>
            </a:pPr>
            <a:r>
              <a:rPr lang="en-US" dirty="0" smtClean="0">
                <a:solidFill>
                  <a:schemeClr val="tx1"/>
                </a:solidFill>
              </a:rPr>
              <a:t>Through </a:t>
            </a:r>
            <a:r>
              <a:rPr lang="en-US" dirty="0" smtClean="0">
                <a:solidFill>
                  <a:schemeClr val="tx1"/>
                </a:solidFill>
              </a:rPr>
              <a:t>the </a:t>
            </a:r>
            <a:r>
              <a:rPr lang="en-US" dirty="0" smtClean="0">
                <a:solidFill>
                  <a:schemeClr val="tx1"/>
                </a:solidFill>
              </a:rPr>
              <a:t>delivery of PSHE and all aspects of enrichment and personal development, </a:t>
            </a:r>
            <a:r>
              <a:rPr lang="en-US" dirty="0" smtClean="0">
                <a:solidFill>
                  <a:schemeClr val="tx1"/>
                </a:solidFill>
              </a:rPr>
              <a:t>we enable </a:t>
            </a:r>
            <a:r>
              <a:rPr lang="en-US" dirty="0" smtClean="0">
                <a:solidFill>
                  <a:schemeClr val="tx1"/>
                </a:solidFill>
              </a:rPr>
              <a:t>our students to feel safe, be informed and to understand their rights and responsibilities. </a:t>
            </a:r>
          </a:p>
          <a:p>
            <a:pPr marL="139700" indent="0">
              <a:buNone/>
            </a:pPr>
            <a:r>
              <a:rPr lang="en-US" dirty="0" smtClean="0">
                <a:solidFill>
                  <a:schemeClr val="tx1"/>
                </a:solidFill>
              </a:rPr>
              <a:t>We </a:t>
            </a:r>
            <a:r>
              <a:rPr lang="en-US" dirty="0" smtClean="0">
                <a:solidFill>
                  <a:schemeClr val="tx1"/>
                </a:solidFill>
              </a:rPr>
              <a:t>support </a:t>
            </a:r>
            <a:r>
              <a:rPr lang="en-US" dirty="0" smtClean="0">
                <a:solidFill>
                  <a:schemeClr val="tx1"/>
                </a:solidFill>
              </a:rPr>
              <a:t>them to reach their academic potential and be prepared for life outside of school.</a:t>
            </a:r>
          </a:p>
          <a:p>
            <a:pPr marL="139700" indent="0">
              <a:buNone/>
            </a:pPr>
            <a:r>
              <a:rPr lang="en-US" dirty="0" smtClean="0">
                <a:solidFill>
                  <a:schemeClr val="tx1"/>
                </a:solidFill>
              </a:rPr>
              <a:t>We </a:t>
            </a:r>
            <a:r>
              <a:rPr lang="en-US" dirty="0" smtClean="0">
                <a:solidFill>
                  <a:schemeClr val="tx1"/>
                </a:solidFill>
              </a:rPr>
              <a:t>enrich </a:t>
            </a:r>
            <a:r>
              <a:rPr lang="en-US" dirty="0" smtClean="0">
                <a:solidFill>
                  <a:schemeClr val="tx1"/>
                </a:solidFill>
              </a:rPr>
              <a:t>their academic studies with a holistic curriculum that will equip them with the skills needed to be </a:t>
            </a:r>
            <a:r>
              <a:rPr lang="en-US" dirty="0" smtClean="0">
                <a:solidFill>
                  <a:schemeClr val="tx1"/>
                </a:solidFill>
              </a:rPr>
              <a:t>successful and remove potential barriers to learning.</a:t>
            </a:r>
            <a:endParaRPr lang="en-GB" dirty="0">
              <a:solidFill>
                <a:schemeClr val="tx1"/>
              </a:solidFill>
            </a:endParaRPr>
          </a:p>
        </p:txBody>
      </p:sp>
      <p:pic>
        <p:nvPicPr>
          <p:cNvPr id="4" name="Picture 3"/>
          <p:cNvPicPr>
            <a:picLocks noChangeAspect="1"/>
          </p:cNvPicPr>
          <p:nvPr/>
        </p:nvPicPr>
        <p:blipFill>
          <a:blip r:embed="rId2"/>
          <a:stretch>
            <a:fillRect/>
          </a:stretch>
        </p:blipFill>
        <p:spPr>
          <a:xfrm rot="1206459">
            <a:off x="6090671" y="262550"/>
            <a:ext cx="1458613" cy="1837853"/>
          </a:xfrm>
          <a:prstGeom prst="rect">
            <a:avLst/>
          </a:prstGeom>
        </p:spPr>
      </p:pic>
      <p:pic>
        <p:nvPicPr>
          <p:cNvPr id="5" name="Picture 4"/>
          <p:cNvPicPr>
            <a:picLocks noChangeAspect="1"/>
          </p:cNvPicPr>
          <p:nvPr/>
        </p:nvPicPr>
        <p:blipFill>
          <a:blip r:embed="rId3"/>
          <a:stretch>
            <a:fillRect/>
          </a:stretch>
        </p:blipFill>
        <p:spPr>
          <a:xfrm rot="20208414">
            <a:off x="5591540" y="2635795"/>
            <a:ext cx="3570838" cy="2186227"/>
          </a:xfrm>
          <a:prstGeom prst="rect">
            <a:avLst/>
          </a:prstGeom>
        </p:spPr>
      </p:pic>
    </p:spTree>
    <p:extLst>
      <p:ext uri="{BB962C8B-B14F-4D97-AF65-F5344CB8AC3E}">
        <p14:creationId xmlns:p14="http://schemas.microsoft.com/office/powerpoint/2010/main" val="194242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60490"/>
            <a:ext cx="7886700" cy="507553"/>
          </a:xfrm>
        </p:spPr>
        <p:txBody>
          <a:bodyPr/>
          <a:lstStyle/>
          <a:p>
            <a:r>
              <a:rPr lang="en-GB" dirty="0" smtClean="0"/>
              <a:t>What you have said</a:t>
            </a:r>
            <a:endParaRPr lang="en-GB" dirty="0"/>
          </a:p>
        </p:txBody>
      </p:sp>
      <p:sp>
        <p:nvSpPr>
          <p:cNvPr id="3" name="Text Placeholder 2"/>
          <p:cNvSpPr>
            <a:spLocks noGrp="1"/>
          </p:cNvSpPr>
          <p:nvPr>
            <p:ph type="body" idx="1"/>
          </p:nvPr>
        </p:nvSpPr>
        <p:spPr>
          <a:xfrm>
            <a:off x="411367" y="1441647"/>
            <a:ext cx="6342518" cy="3263400"/>
          </a:xfrm>
        </p:spPr>
        <p:txBody>
          <a:bodyPr>
            <a:noAutofit/>
          </a:bodyPr>
          <a:lstStyle/>
          <a:p>
            <a:r>
              <a:rPr lang="en-GB" sz="2400" dirty="0" smtClean="0"/>
              <a:t>When asked about concerns that colleagues have had regarding PSHE, the main themes that have been raised are:</a:t>
            </a:r>
          </a:p>
          <a:p>
            <a:pPr lvl="1"/>
            <a:r>
              <a:rPr lang="en-GB" sz="2400" dirty="0" smtClean="0"/>
              <a:t>Sensitive topics such as the RSE curriculum.</a:t>
            </a:r>
          </a:p>
          <a:p>
            <a:pPr lvl="1"/>
            <a:r>
              <a:rPr lang="en-GB" sz="2400" dirty="0" smtClean="0"/>
              <a:t>How to handle tricky conversations.</a:t>
            </a:r>
          </a:p>
          <a:p>
            <a:r>
              <a:rPr lang="en-GB" sz="2400" dirty="0" smtClean="0"/>
              <a:t>Our aim today is to give you guidance and remind you of the support available.</a:t>
            </a:r>
          </a:p>
          <a:p>
            <a:endParaRPr lang="en-GB" sz="2400" dirty="0"/>
          </a:p>
        </p:txBody>
      </p:sp>
    </p:spTree>
    <p:extLst>
      <p:ext uri="{BB962C8B-B14F-4D97-AF65-F5344CB8AC3E}">
        <p14:creationId xmlns:p14="http://schemas.microsoft.com/office/powerpoint/2010/main" val="297274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722" y="988430"/>
            <a:ext cx="8520600" cy="1963500"/>
          </a:xfrm>
        </p:spPr>
        <p:txBody>
          <a:bodyPr>
            <a:normAutofit/>
          </a:bodyPr>
          <a:lstStyle/>
          <a:p>
            <a:r>
              <a:rPr lang="en-GB" sz="7200" dirty="0" smtClean="0"/>
              <a:t>Teaching RSE</a:t>
            </a:r>
            <a:endParaRPr lang="en-GB" sz="7200" dirty="0"/>
          </a:p>
        </p:txBody>
      </p:sp>
      <p:sp>
        <p:nvSpPr>
          <p:cNvPr id="4" name="Text Placeholder 3"/>
          <p:cNvSpPr>
            <a:spLocks noGrp="1"/>
          </p:cNvSpPr>
          <p:nvPr>
            <p:ph type="body" idx="1"/>
          </p:nvPr>
        </p:nvSpPr>
        <p:spPr>
          <a:xfrm>
            <a:off x="0" y="3367378"/>
            <a:ext cx="8520600" cy="1300800"/>
          </a:xfrm>
        </p:spPr>
        <p:txBody>
          <a:bodyPr/>
          <a:lstStyle/>
          <a:p>
            <a:pPr marL="114300" indent="0">
              <a:buNone/>
            </a:pPr>
            <a:r>
              <a:rPr lang="en-GB" dirty="0" smtClean="0"/>
              <a:t>Understanding the context, and the content</a:t>
            </a:r>
            <a:endParaRPr lang="en-GB" dirty="0"/>
          </a:p>
        </p:txBody>
      </p:sp>
      <p:pic>
        <p:nvPicPr>
          <p:cNvPr id="5" name="Picture 4"/>
          <p:cNvPicPr>
            <a:picLocks noChangeAspect="1"/>
          </p:cNvPicPr>
          <p:nvPr/>
        </p:nvPicPr>
        <p:blipFill rotWithShape="1">
          <a:blip r:embed="rId2"/>
          <a:srcRect r="2648" b="2826"/>
          <a:stretch/>
        </p:blipFill>
        <p:spPr>
          <a:xfrm>
            <a:off x="5100165" y="116892"/>
            <a:ext cx="2550013" cy="1693801"/>
          </a:xfrm>
          <a:prstGeom prst="rect">
            <a:avLst/>
          </a:prstGeom>
        </p:spPr>
      </p:pic>
    </p:spTree>
    <p:extLst>
      <p:ext uri="{BB962C8B-B14F-4D97-AF65-F5344CB8AC3E}">
        <p14:creationId xmlns:p14="http://schemas.microsoft.com/office/powerpoint/2010/main" val="18555953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02052" y="633742"/>
            <a:ext cx="6476090" cy="994200"/>
          </a:xfrm>
        </p:spPr>
        <p:txBody>
          <a:bodyPr/>
          <a:lstStyle/>
          <a:p>
            <a:r>
              <a:rPr lang="en-US" dirty="0" smtClean="0"/>
              <a:t>Putting the subject into context</a:t>
            </a:r>
            <a:r>
              <a:rPr lang="en-US" dirty="0" smtClean="0"/>
              <a:t>:</a:t>
            </a:r>
            <a:endParaRPr lang="en-GB" dirty="0"/>
          </a:p>
        </p:txBody>
      </p:sp>
      <p:sp>
        <p:nvSpPr>
          <p:cNvPr id="8" name="Text Placeholder 5"/>
          <p:cNvSpPr>
            <a:spLocks noGrp="1"/>
          </p:cNvSpPr>
          <p:nvPr>
            <p:ph type="body" idx="1"/>
          </p:nvPr>
        </p:nvSpPr>
        <p:spPr>
          <a:xfrm>
            <a:off x="0" y="1492140"/>
            <a:ext cx="7195559" cy="3512575"/>
          </a:xfrm>
        </p:spPr>
        <p:txBody>
          <a:bodyPr>
            <a:noAutofit/>
          </a:bodyPr>
          <a:lstStyle/>
          <a:p>
            <a:pPr>
              <a:spcBef>
                <a:spcPts val="0"/>
              </a:spcBef>
              <a:spcAft>
                <a:spcPts val="800"/>
              </a:spcAft>
            </a:pPr>
            <a:r>
              <a:rPr lang="en-US" sz="1600" dirty="0">
                <a:solidFill>
                  <a:srgbClr val="000000"/>
                </a:solidFill>
                <a:latin typeface="+mn-lt"/>
              </a:rPr>
              <a:t>Under government guidance, all students must be taught statutory RSE.</a:t>
            </a:r>
            <a:endParaRPr lang="en-US" sz="1600" dirty="0">
              <a:latin typeface="+mn-lt"/>
            </a:endParaRPr>
          </a:p>
          <a:p>
            <a:pPr>
              <a:spcBef>
                <a:spcPts val="0"/>
              </a:spcBef>
              <a:spcAft>
                <a:spcPts val="800"/>
              </a:spcAft>
            </a:pPr>
            <a:r>
              <a:rPr lang="en-US" sz="1600" dirty="0">
                <a:solidFill>
                  <a:srgbClr val="800000"/>
                </a:solidFill>
                <a:latin typeface="+mn-lt"/>
              </a:rPr>
              <a:t>‘The Relationships Education, Relationships and Sex Education and Health Education (England) Regulations 2019, made under sections 34 and 35 of the Children and Social Work Act 2017, make Relationships Education compulsory for all pupils receiving primary education and </a:t>
            </a:r>
            <a:r>
              <a:rPr lang="en-US" sz="1600" b="1" i="1" dirty="0">
                <a:solidFill>
                  <a:srgbClr val="800000"/>
                </a:solidFill>
                <a:latin typeface="+mn-lt"/>
              </a:rPr>
              <a:t>Relationships and Sex Education (RSE) compulsory for all pupils receiving secondary education. </a:t>
            </a:r>
            <a:r>
              <a:rPr lang="en-US" sz="1600" dirty="0">
                <a:solidFill>
                  <a:srgbClr val="800000"/>
                </a:solidFill>
                <a:latin typeface="+mn-lt"/>
              </a:rPr>
              <a:t>They also make Health Education compulsory in all schools except independent schools. Personal, Social, Health and Economic Education (PSHE) continues to be compulsory in independent schools’.  (</a:t>
            </a:r>
            <a:r>
              <a:rPr lang="en-US" sz="1600" b="1" i="1" dirty="0">
                <a:solidFill>
                  <a:srgbClr val="800000"/>
                </a:solidFill>
                <a:latin typeface="+mn-lt"/>
              </a:rPr>
              <a:t>Department for education, 2019</a:t>
            </a:r>
            <a:r>
              <a:rPr lang="en-US" sz="1600" dirty="0">
                <a:solidFill>
                  <a:srgbClr val="800000"/>
                </a:solidFill>
                <a:latin typeface="+mn-lt"/>
              </a:rPr>
              <a:t>)</a:t>
            </a:r>
          </a:p>
          <a:p>
            <a:pPr>
              <a:spcBef>
                <a:spcPts val="0"/>
              </a:spcBef>
              <a:spcAft>
                <a:spcPts val="800"/>
              </a:spcAft>
            </a:pPr>
            <a:r>
              <a:rPr lang="en-US" sz="1600" dirty="0">
                <a:solidFill>
                  <a:srgbClr val="000000"/>
                </a:solidFill>
                <a:latin typeface="+mn-lt"/>
              </a:rPr>
              <a:t>Parents do have the right to withdraw from all or some of the Sex education that is taught within this unit until </a:t>
            </a:r>
            <a:r>
              <a:rPr lang="en-US" sz="1600" dirty="0" smtClean="0">
                <a:solidFill>
                  <a:srgbClr val="000000"/>
                </a:solidFill>
                <a:latin typeface="+mn-lt"/>
              </a:rPr>
              <a:t>three terms </a:t>
            </a:r>
            <a:r>
              <a:rPr lang="en-US" sz="1600" dirty="0">
                <a:solidFill>
                  <a:srgbClr val="000000"/>
                </a:solidFill>
                <a:latin typeface="+mn-lt"/>
              </a:rPr>
              <a:t>before their daughter’s 16</a:t>
            </a:r>
            <a:r>
              <a:rPr lang="en-US" sz="1600" baseline="30000" dirty="0">
                <a:solidFill>
                  <a:srgbClr val="000000"/>
                </a:solidFill>
                <a:latin typeface="+mn-lt"/>
              </a:rPr>
              <a:t>th</a:t>
            </a:r>
            <a:r>
              <a:rPr lang="en-US" sz="1600" dirty="0">
                <a:solidFill>
                  <a:srgbClr val="000000"/>
                </a:solidFill>
                <a:latin typeface="+mn-lt"/>
              </a:rPr>
              <a:t> birthday. </a:t>
            </a:r>
            <a:r>
              <a:rPr lang="en-US" sz="1600" dirty="0" smtClean="0">
                <a:solidFill>
                  <a:srgbClr val="000000"/>
                </a:solidFill>
                <a:latin typeface="+mn-lt"/>
              </a:rPr>
              <a:t>Yesterday the team met with a group of parents to discuss what will be taught across every year group.</a:t>
            </a:r>
            <a:endParaRPr lang="en-GB" sz="1600" dirty="0">
              <a:latin typeface="+mn-lt"/>
            </a:endParaRPr>
          </a:p>
        </p:txBody>
      </p:sp>
    </p:spTree>
    <p:extLst>
      <p:ext uri="{BB962C8B-B14F-4D97-AF65-F5344CB8AC3E}">
        <p14:creationId xmlns:p14="http://schemas.microsoft.com/office/powerpoint/2010/main" val="2056315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63792"/>
            <a:ext cx="7886700" cy="504251"/>
          </a:xfrm>
        </p:spPr>
        <p:txBody>
          <a:bodyPr/>
          <a:lstStyle/>
          <a:p>
            <a:r>
              <a:rPr lang="en-GB" dirty="0" smtClean="0"/>
              <a:t>Further guidance</a:t>
            </a:r>
            <a:endParaRPr lang="en-GB" dirty="0"/>
          </a:p>
        </p:txBody>
      </p:sp>
      <p:sp>
        <p:nvSpPr>
          <p:cNvPr id="3" name="Text Placeholder 2"/>
          <p:cNvSpPr>
            <a:spLocks noGrp="1"/>
          </p:cNvSpPr>
          <p:nvPr>
            <p:ph type="body" idx="1"/>
          </p:nvPr>
        </p:nvSpPr>
        <p:spPr>
          <a:xfrm>
            <a:off x="262890" y="1369219"/>
            <a:ext cx="6987764" cy="3263400"/>
          </a:xfrm>
        </p:spPr>
        <p:txBody>
          <a:bodyPr>
            <a:normAutofit/>
          </a:bodyPr>
          <a:lstStyle/>
          <a:p>
            <a:pPr marL="139700" indent="0">
              <a:buNone/>
            </a:pPr>
            <a:r>
              <a:rPr lang="en-GB" dirty="0">
                <a:solidFill>
                  <a:srgbClr val="800000"/>
                </a:solidFill>
              </a:rPr>
              <a:t>A good understanding of pupils’ faith backgrounds and positive relationships between the school and local faith communities help to create a constructive context for the teaching of these subjects. </a:t>
            </a:r>
            <a:endParaRPr lang="en-GB" dirty="0" smtClean="0">
              <a:solidFill>
                <a:srgbClr val="800000"/>
              </a:solidFill>
            </a:endParaRPr>
          </a:p>
          <a:p>
            <a:pPr marL="139700" indent="0">
              <a:buNone/>
            </a:pPr>
            <a:r>
              <a:rPr lang="en-GB" dirty="0" smtClean="0">
                <a:solidFill>
                  <a:srgbClr val="800000"/>
                </a:solidFill>
              </a:rPr>
              <a:t>In </a:t>
            </a:r>
            <a:r>
              <a:rPr lang="en-GB" dirty="0">
                <a:solidFill>
                  <a:srgbClr val="800000"/>
                </a:solidFill>
              </a:rPr>
              <a:t>all schools, when teaching these subjects, the religious background of all pupils must be taken into account when planning teaching, so that the topics that are included in the core content in this guidance are appropriately handled. </a:t>
            </a:r>
            <a:endParaRPr lang="en-GB" dirty="0" smtClean="0">
              <a:solidFill>
                <a:srgbClr val="800000"/>
              </a:solidFill>
            </a:endParaRPr>
          </a:p>
          <a:p>
            <a:pPr marL="139700" indent="0">
              <a:buNone/>
            </a:pPr>
            <a:r>
              <a:rPr lang="en-GB" dirty="0" smtClean="0">
                <a:solidFill>
                  <a:srgbClr val="800000"/>
                </a:solidFill>
              </a:rPr>
              <a:t>Schools </a:t>
            </a:r>
            <a:r>
              <a:rPr lang="en-GB" dirty="0">
                <a:solidFill>
                  <a:srgbClr val="800000"/>
                </a:solidFill>
              </a:rPr>
              <a:t>must ensure they comply with the relevant provisions of the Equality Act 2010, under which religion or belief are amongst the protected characteristics. </a:t>
            </a:r>
            <a:r>
              <a:rPr lang="en-US" dirty="0">
                <a:solidFill>
                  <a:srgbClr val="800000"/>
                </a:solidFill>
              </a:rPr>
              <a:t>(</a:t>
            </a:r>
            <a:r>
              <a:rPr lang="en-US" b="1" i="1" dirty="0">
                <a:solidFill>
                  <a:srgbClr val="800000"/>
                </a:solidFill>
              </a:rPr>
              <a:t>Department for education, 2019</a:t>
            </a:r>
            <a:r>
              <a:rPr lang="en-US" dirty="0">
                <a:solidFill>
                  <a:srgbClr val="800000"/>
                </a:solidFill>
              </a:rPr>
              <a:t>)</a:t>
            </a:r>
          </a:p>
          <a:p>
            <a:pPr marL="139700" indent="0">
              <a:buNone/>
            </a:pPr>
            <a:endParaRPr lang="en-GB" dirty="0">
              <a:solidFill>
                <a:srgbClr val="FF0000"/>
              </a:solidFill>
            </a:endParaRPr>
          </a:p>
        </p:txBody>
      </p:sp>
    </p:spTree>
    <p:extLst>
      <p:ext uri="{BB962C8B-B14F-4D97-AF65-F5344CB8AC3E}">
        <p14:creationId xmlns:p14="http://schemas.microsoft.com/office/powerpoint/2010/main" val="3506999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81486"/>
            <a:ext cx="7886700" cy="586557"/>
          </a:xfrm>
        </p:spPr>
        <p:txBody>
          <a:bodyPr/>
          <a:lstStyle/>
          <a:p>
            <a:r>
              <a:rPr lang="en-US" dirty="0" smtClean="0"/>
              <a:t>What we cover</a:t>
            </a:r>
            <a:endParaRPr lang="en-GB" dirty="0"/>
          </a:p>
        </p:txBody>
      </p:sp>
      <p:sp>
        <p:nvSpPr>
          <p:cNvPr id="7" name="Rectangle 2"/>
          <p:cNvSpPr>
            <a:spLocks noChangeArrowheads="1"/>
          </p:cNvSpPr>
          <p:nvPr/>
        </p:nvSpPr>
        <p:spPr bwMode="auto">
          <a:xfrm>
            <a:off x="628649" y="2251283"/>
            <a:ext cx="814788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200254" y="2623827"/>
            <a:ext cx="4892819" cy="1248302"/>
          </a:xfrm>
          <a:prstGeom prst="rect">
            <a:avLst/>
          </a:prstGeom>
        </p:spPr>
      </p:pic>
      <p:pic>
        <p:nvPicPr>
          <p:cNvPr id="8" name="Picture 7"/>
          <p:cNvPicPr>
            <a:picLocks noChangeAspect="1"/>
          </p:cNvPicPr>
          <p:nvPr/>
        </p:nvPicPr>
        <p:blipFill>
          <a:blip r:embed="rId3"/>
          <a:stretch>
            <a:fillRect/>
          </a:stretch>
        </p:blipFill>
        <p:spPr>
          <a:xfrm>
            <a:off x="231666" y="3905101"/>
            <a:ext cx="4829996" cy="1238399"/>
          </a:xfrm>
          <a:prstGeom prst="rect">
            <a:avLst/>
          </a:prstGeom>
          <a:solidFill>
            <a:schemeClr val="bg1"/>
          </a:solidFill>
        </p:spPr>
      </p:pic>
      <p:pic>
        <p:nvPicPr>
          <p:cNvPr id="9" name="Picture 8"/>
          <p:cNvPicPr>
            <a:picLocks noChangeAspect="1"/>
          </p:cNvPicPr>
          <p:nvPr/>
        </p:nvPicPr>
        <p:blipFill>
          <a:blip r:embed="rId4"/>
          <a:stretch>
            <a:fillRect/>
          </a:stretch>
        </p:blipFill>
        <p:spPr>
          <a:xfrm>
            <a:off x="231666" y="1332982"/>
            <a:ext cx="3827963" cy="1257874"/>
          </a:xfrm>
          <a:prstGeom prst="rect">
            <a:avLst/>
          </a:prstGeom>
        </p:spPr>
      </p:pic>
      <p:pic>
        <p:nvPicPr>
          <p:cNvPr id="10" name="Picture 9"/>
          <p:cNvPicPr>
            <a:picLocks noChangeAspect="1"/>
          </p:cNvPicPr>
          <p:nvPr/>
        </p:nvPicPr>
        <p:blipFill>
          <a:blip r:embed="rId5"/>
          <a:stretch>
            <a:fillRect/>
          </a:stretch>
        </p:blipFill>
        <p:spPr>
          <a:xfrm>
            <a:off x="4384482" y="317386"/>
            <a:ext cx="4324952" cy="1817734"/>
          </a:xfrm>
          <a:prstGeom prst="rect">
            <a:avLst/>
          </a:prstGeom>
          <a:solidFill>
            <a:schemeClr val="bg1"/>
          </a:solidFill>
        </p:spPr>
      </p:pic>
      <p:pic>
        <p:nvPicPr>
          <p:cNvPr id="11" name="Picture 10"/>
          <p:cNvPicPr>
            <a:picLocks noChangeAspect="1"/>
          </p:cNvPicPr>
          <p:nvPr/>
        </p:nvPicPr>
        <p:blipFill>
          <a:blip r:embed="rId6"/>
          <a:stretch>
            <a:fillRect/>
          </a:stretch>
        </p:blipFill>
        <p:spPr>
          <a:xfrm>
            <a:off x="5178582" y="2251283"/>
            <a:ext cx="3892990" cy="1822776"/>
          </a:xfrm>
          <a:prstGeom prst="rect">
            <a:avLst/>
          </a:prstGeom>
          <a:solidFill>
            <a:schemeClr val="bg1"/>
          </a:solidFill>
        </p:spPr>
      </p:pic>
    </p:spTree>
    <p:extLst>
      <p:ext uri="{BB962C8B-B14F-4D97-AF65-F5344CB8AC3E}">
        <p14:creationId xmlns:p14="http://schemas.microsoft.com/office/powerpoint/2010/main" val="714421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99246"/>
            <a:ext cx="7886700" cy="568797"/>
          </a:xfrm>
        </p:spPr>
        <p:txBody>
          <a:bodyPr/>
          <a:lstStyle/>
          <a:p>
            <a:r>
              <a:rPr lang="en-GB" dirty="0" smtClean="0"/>
              <a:t>Our approach to these topics</a:t>
            </a:r>
            <a:endParaRPr lang="en-GB" dirty="0"/>
          </a:p>
        </p:txBody>
      </p:sp>
      <p:sp>
        <p:nvSpPr>
          <p:cNvPr id="3" name="Text Placeholder 2"/>
          <p:cNvSpPr>
            <a:spLocks noGrp="1"/>
          </p:cNvSpPr>
          <p:nvPr>
            <p:ph type="body" idx="1"/>
          </p:nvPr>
        </p:nvSpPr>
        <p:spPr>
          <a:xfrm>
            <a:off x="102166" y="1450700"/>
            <a:ext cx="6660774" cy="3263400"/>
          </a:xfrm>
        </p:spPr>
        <p:txBody>
          <a:bodyPr>
            <a:noAutofit/>
          </a:bodyPr>
          <a:lstStyle/>
          <a:p>
            <a:pPr marL="139700" indent="0">
              <a:buNone/>
            </a:pPr>
            <a:r>
              <a:rPr lang="en-GB" sz="2000" dirty="0" smtClean="0">
                <a:solidFill>
                  <a:schemeClr val="tx1"/>
                </a:solidFill>
              </a:rPr>
              <a:t>We aim to ensure that our students are informed and able to be successful in life after school.</a:t>
            </a:r>
          </a:p>
          <a:p>
            <a:pPr marL="139700" indent="0">
              <a:buNone/>
            </a:pPr>
            <a:r>
              <a:rPr lang="en-GB" sz="2000" dirty="0" smtClean="0">
                <a:solidFill>
                  <a:schemeClr val="tx1"/>
                </a:solidFill>
              </a:rPr>
              <a:t>All our PSHE topics and in particular our RSE topics, are designed and resourced to be factual.</a:t>
            </a:r>
          </a:p>
          <a:p>
            <a:pPr marL="139700" indent="0">
              <a:buNone/>
            </a:pPr>
            <a:r>
              <a:rPr lang="en-GB" sz="2000" dirty="0" smtClean="0">
                <a:solidFill>
                  <a:schemeClr val="tx1"/>
                </a:solidFill>
              </a:rPr>
              <a:t>The teaching should reflect this informative and factual approach – avoiding opinion and conjecture.</a:t>
            </a:r>
          </a:p>
          <a:p>
            <a:pPr marL="139700" indent="0">
              <a:buNone/>
            </a:pPr>
            <a:r>
              <a:rPr lang="en-GB" sz="2000" dirty="0" smtClean="0">
                <a:solidFill>
                  <a:schemeClr val="tx1"/>
                </a:solidFill>
              </a:rPr>
              <a:t>Our resources are based on those from the PSHE association but have been adapted to meet the needs of our students. </a:t>
            </a:r>
          </a:p>
        </p:txBody>
      </p:sp>
      <p:pic>
        <p:nvPicPr>
          <p:cNvPr id="4" name="Picture 3"/>
          <p:cNvPicPr>
            <a:picLocks noChangeAspect="1"/>
          </p:cNvPicPr>
          <p:nvPr/>
        </p:nvPicPr>
        <p:blipFill>
          <a:blip r:embed="rId2"/>
          <a:stretch>
            <a:fillRect/>
          </a:stretch>
        </p:blipFill>
        <p:spPr>
          <a:xfrm>
            <a:off x="6889237" y="3675471"/>
            <a:ext cx="2254763" cy="1468029"/>
          </a:xfrm>
          <a:prstGeom prst="rect">
            <a:avLst/>
          </a:prstGeom>
        </p:spPr>
      </p:pic>
      <p:pic>
        <p:nvPicPr>
          <p:cNvPr id="5" name="Picture 4"/>
          <p:cNvPicPr>
            <a:picLocks noChangeAspect="1"/>
          </p:cNvPicPr>
          <p:nvPr/>
        </p:nvPicPr>
        <p:blipFill>
          <a:blip r:embed="rId3"/>
          <a:stretch>
            <a:fillRect/>
          </a:stretch>
        </p:blipFill>
        <p:spPr>
          <a:xfrm>
            <a:off x="6569232" y="0"/>
            <a:ext cx="2705100" cy="1695450"/>
          </a:xfrm>
          <a:prstGeom prst="rect">
            <a:avLst/>
          </a:prstGeom>
        </p:spPr>
      </p:pic>
    </p:spTree>
    <p:extLst>
      <p:ext uri="{BB962C8B-B14F-4D97-AF65-F5344CB8AC3E}">
        <p14:creationId xmlns:p14="http://schemas.microsoft.com/office/powerpoint/2010/main" val="3501348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4084" y="1034337"/>
            <a:ext cx="7886700" cy="994200"/>
          </a:xfrm>
        </p:spPr>
        <p:txBody>
          <a:bodyPr>
            <a:normAutofit/>
          </a:bodyPr>
          <a:lstStyle/>
          <a:p>
            <a:r>
              <a:rPr lang="en-GB" dirty="0" smtClean="0"/>
              <a:t>PSHE can often bring up tricky discussions …</a:t>
            </a:r>
            <a:endParaRPr lang="en-GB" dirty="0"/>
          </a:p>
        </p:txBody>
      </p:sp>
      <p:sp>
        <p:nvSpPr>
          <p:cNvPr id="5" name="Text Placeholder 4"/>
          <p:cNvSpPr>
            <a:spLocks noGrp="1"/>
          </p:cNvSpPr>
          <p:nvPr>
            <p:ph type="body" idx="1"/>
          </p:nvPr>
        </p:nvSpPr>
        <p:spPr>
          <a:xfrm>
            <a:off x="94497" y="1955548"/>
            <a:ext cx="5545812" cy="2568429"/>
          </a:xfrm>
        </p:spPr>
        <p:txBody>
          <a:bodyPr>
            <a:normAutofit lnSpcReduction="10000"/>
          </a:bodyPr>
          <a:lstStyle/>
          <a:p>
            <a:r>
              <a:rPr lang="en-GB" sz="2400" dirty="0" smtClean="0">
                <a:solidFill>
                  <a:schemeClr val="tx1"/>
                </a:solidFill>
              </a:rPr>
              <a:t>A simple reminder to students that in a respectful classroom, we use respectful language. </a:t>
            </a:r>
          </a:p>
          <a:p>
            <a:r>
              <a:rPr lang="en-GB" sz="2400" dirty="0" smtClean="0">
                <a:solidFill>
                  <a:schemeClr val="tx1"/>
                </a:solidFill>
              </a:rPr>
              <a:t>Stick to the facts, the planning has been done for you to guide the lesson.</a:t>
            </a:r>
          </a:p>
          <a:p>
            <a:r>
              <a:rPr lang="en-GB" sz="2400" b="1" dirty="0" smtClean="0">
                <a:solidFill>
                  <a:schemeClr val="tx1"/>
                </a:solidFill>
              </a:rPr>
              <a:t>Never use alternative images</a:t>
            </a:r>
            <a:r>
              <a:rPr lang="en-GB" sz="2400" dirty="0" smtClean="0">
                <a:solidFill>
                  <a:schemeClr val="tx1"/>
                </a:solidFill>
              </a:rPr>
              <a:t>.</a:t>
            </a:r>
          </a:p>
          <a:p>
            <a:pPr marL="139700" indent="0">
              <a:buNone/>
            </a:pPr>
            <a:endParaRPr lang="en-GB" sz="2400" dirty="0" smtClean="0"/>
          </a:p>
        </p:txBody>
      </p:sp>
      <p:pic>
        <p:nvPicPr>
          <p:cNvPr id="6" name="Picture 5"/>
          <p:cNvPicPr>
            <a:picLocks noChangeAspect="1"/>
          </p:cNvPicPr>
          <p:nvPr/>
        </p:nvPicPr>
        <p:blipFill>
          <a:blip r:embed="rId2"/>
          <a:stretch>
            <a:fillRect/>
          </a:stretch>
        </p:blipFill>
        <p:spPr>
          <a:xfrm>
            <a:off x="6109769" y="1851339"/>
            <a:ext cx="2947395" cy="2672638"/>
          </a:xfrm>
          <a:prstGeom prst="rect">
            <a:avLst/>
          </a:prstGeom>
        </p:spPr>
      </p:pic>
    </p:spTree>
    <p:extLst>
      <p:ext uri="{BB962C8B-B14F-4D97-AF65-F5344CB8AC3E}">
        <p14:creationId xmlns:p14="http://schemas.microsoft.com/office/powerpoint/2010/main" val="236953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