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Lobster" panose="00000500000000000000" pitchFamily="2" charset="0"/>
      <p:regular r:id="rId12"/>
    </p:embeddedFont>
    <p:embeddedFont>
      <p:font typeface="Open Sans" panose="020B0606030504020204" pitchFamily="3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ikEuMVbIMV5MfYDz3tuyaZZkRY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CA5A1B-527F-40F1-984E-5AA8D97A34C1}" v="1" dt="2023-10-12T10:13:20.1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microsoft.com/office/2015/10/relationships/revisionInfo" Target="revisionInfo.xml"/><Relationship Id="rId10" Type="http://schemas.openxmlformats.org/officeDocument/2006/relationships/font" Target="fonts/font3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ktor Mason" userId="f34421a6aa6e4b61" providerId="LiveId" clId="{4BCA5A1B-527F-40F1-984E-5AA8D97A34C1}"/>
    <pc:docChg chg="custSel modSld">
      <pc:chgData name="Viktor Mason" userId="f34421a6aa6e4b61" providerId="LiveId" clId="{4BCA5A1B-527F-40F1-984E-5AA8D97A34C1}" dt="2023-10-12T10:13:42.119" v="7" actId="1076"/>
      <pc:docMkLst>
        <pc:docMk/>
      </pc:docMkLst>
      <pc:sldChg chg="addSp delSp modSp mod delAnim modAnim">
        <pc:chgData name="Viktor Mason" userId="f34421a6aa6e4b61" providerId="LiveId" clId="{4BCA5A1B-527F-40F1-984E-5AA8D97A34C1}" dt="2023-10-12T10:13:42.119" v="7" actId="1076"/>
        <pc:sldMkLst>
          <pc:docMk/>
          <pc:sldMk cId="0" sldId="258"/>
        </pc:sldMkLst>
        <pc:spChg chg="add mod">
          <ac:chgData name="Viktor Mason" userId="f34421a6aa6e4b61" providerId="LiveId" clId="{4BCA5A1B-527F-40F1-984E-5AA8D97A34C1}" dt="2023-10-12T10:13:42.119" v="7" actId="1076"/>
          <ac:spMkLst>
            <pc:docMk/>
            <pc:sldMk cId="0" sldId="258"/>
            <ac:spMk id="2" creationId="{4669B532-467A-E76C-33C7-6B91B9C955A8}"/>
          </ac:spMkLst>
        </pc:spChg>
        <pc:spChg chg="add del mod">
          <ac:chgData name="Viktor Mason" userId="f34421a6aa6e4b61" providerId="LiveId" clId="{4BCA5A1B-527F-40F1-984E-5AA8D97A34C1}" dt="2023-10-12T10:13:38.543" v="6" actId="478"/>
          <ac:spMkLst>
            <pc:docMk/>
            <pc:sldMk cId="0" sldId="258"/>
            <ac:spMk id="4" creationId="{1EF784C4-503E-808F-9B08-CC5CFECB6959}"/>
          </ac:spMkLst>
        </pc:spChg>
        <pc:spChg chg="del">
          <ac:chgData name="Viktor Mason" userId="f34421a6aa6e4b61" providerId="LiveId" clId="{4BCA5A1B-527F-40F1-984E-5AA8D97A34C1}" dt="2023-10-12T10:13:28.298" v="4" actId="478"/>
          <ac:spMkLst>
            <pc:docMk/>
            <pc:sldMk cId="0" sldId="258"/>
            <ac:spMk id="119" creationId="{00000000-0000-0000-0000-000000000000}"/>
          </ac:spMkLst>
        </pc:spChg>
        <pc:spChg chg="del">
          <ac:chgData name="Viktor Mason" userId="f34421a6aa6e4b61" providerId="LiveId" clId="{4BCA5A1B-527F-40F1-984E-5AA8D97A34C1}" dt="2023-10-12T10:11:52.384" v="0" actId="478"/>
          <ac:spMkLst>
            <pc:docMk/>
            <pc:sldMk cId="0" sldId="258"/>
            <ac:spMk id="12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8132da0d93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18132da0d93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 descr="Tag=AccentColor&#10;Flavor=Light&#10;Target=FillAndLine"/>
          <p:cNvSpPr/>
          <p:nvPr/>
        </p:nvSpPr>
        <p:spPr>
          <a:xfrm>
            <a:off x="838200" y="4736883"/>
            <a:ext cx="4243589" cy="27432"/>
          </a:xfrm>
          <a:custGeom>
            <a:avLst/>
            <a:gdLst/>
            <a:ahLst/>
            <a:cxnLst/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dk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7"/>
          <p:cNvSpPr txBox="1"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1"/>
          </p:nvPr>
        </p:nvSpPr>
        <p:spPr>
          <a:xfrm>
            <a:off x="5303520" y="548640"/>
            <a:ext cx="6053328" cy="5431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4318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body" idx="2"/>
          </p:nvPr>
        </p:nvSpPr>
        <p:spPr>
          <a:xfrm>
            <a:off x="839788" y="3977640"/>
            <a:ext cx="3932237" cy="2002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" name="Google Shape;29;p8" descr="Tag=AccentColor&#10;Flavor=Light&#10;Target=FillAndLine"/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/>
            <a:ahLst/>
            <a:cxnLst/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dk1"/>
          </a:solidFill>
          <a:ln w="444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body" idx="1"/>
          </p:nvPr>
        </p:nvSpPr>
        <p:spPr>
          <a:xfrm>
            <a:off x="838200" y="1929384"/>
            <a:ext cx="10515600" cy="4251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2pPr>
            <a:lvl3pPr marL="1371600" lvl="2" indent="-355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" name="Google Shape;36;p9" descr="Tag=AccentColor&#10;Flavor=Light&#10;Target=FillAndLine"/>
          <p:cNvSpPr/>
          <p:nvPr/>
        </p:nvSpPr>
        <p:spPr>
          <a:xfrm>
            <a:off x="838199" y="1709928"/>
            <a:ext cx="10515600" cy="27432"/>
          </a:xfrm>
          <a:custGeom>
            <a:avLst/>
            <a:gdLst/>
            <a:ahLst/>
            <a:cxnLst/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dk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 sz="2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3" name="Google Shape;43;p10" descr="Tag=AccentColor&#10;Flavor=Light&#10;Target=FillAndLine"/>
          <p:cNvSpPr/>
          <p:nvPr/>
        </p:nvSpPr>
        <p:spPr>
          <a:xfrm>
            <a:off x="838200" y="4736883"/>
            <a:ext cx="4243589" cy="27432"/>
          </a:xfrm>
          <a:custGeom>
            <a:avLst/>
            <a:gdLst/>
            <a:ahLst/>
            <a:cxnLst/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dk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838200" y="1929384"/>
            <a:ext cx="5181600" cy="4251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6172200" y="1929384"/>
            <a:ext cx="5181600" cy="4251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1" name="Google Shape;51;p11" descr="Tag=AccentColor&#10;Flavor=Light&#10;Target=FillAndLine"/>
          <p:cNvSpPr/>
          <p:nvPr/>
        </p:nvSpPr>
        <p:spPr>
          <a:xfrm>
            <a:off x="838199" y="1709928"/>
            <a:ext cx="10515600" cy="27432"/>
          </a:xfrm>
          <a:custGeom>
            <a:avLst/>
            <a:gdLst/>
            <a:ahLst/>
            <a:cxnLst/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dk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2"/>
          </p:nvPr>
        </p:nvSpPr>
        <p:spPr>
          <a:xfrm>
            <a:off x="839788" y="2926080"/>
            <a:ext cx="5157787" cy="3264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3"/>
          </p:nvPr>
        </p:nvSpPr>
        <p:spPr>
          <a:xfrm>
            <a:off x="6172200" y="1938528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body" idx="4"/>
          </p:nvPr>
        </p:nvSpPr>
        <p:spPr>
          <a:xfrm>
            <a:off x="6172200" y="2926080"/>
            <a:ext cx="5183188" cy="3264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1" name="Google Shape;61;p12" descr="Tag=AccentColor&#10;Flavor=Light&#10;Target=FillAndLine"/>
          <p:cNvSpPr/>
          <p:nvPr/>
        </p:nvSpPr>
        <p:spPr>
          <a:xfrm>
            <a:off x="838199" y="1709928"/>
            <a:ext cx="10515600" cy="27432"/>
          </a:xfrm>
          <a:custGeom>
            <a:avLst/>
            <a:gdLst/>
            <a:ahLst/>
            <a:cxnLst/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dk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sz="7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7" name="Google Shape;67;p13" descr="Tag=AccentColor&#10;Flavor=Light&#10;Target=FillAndLine"/>
          <p:cNvSpPr/>
          <p:nvPr/>
        </p:nvSpPr>
        <p:spPr>
          <a:xfrm>
            <a:off x="3974206" y="5126892"/>
            <a:ext cx="4243589" cy="27432"/>
          </a:xfrm>
          <a:custGeom>
            <a:avLst/>
            <a:gdLst/>
            <a:ahLst/>
            <a:cxnLst/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dk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5"/>
          <p:cNvSpPr>
            <a:spLocks noGrp="1"/>
          </p:cNvSpPr>
          <p:nvPr>
            <p:ph type="pic" idx="2"/>
          </p:nvPr>
        </p:nvSpPr>
        <p:spPr>
          <a:xfrm>
            <a:off x="5303520" y="548640"/>
            <a:ext cx="6053328" cy="5431536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839788" y="3977640"/>
            <a:ext cx="3931920" cy="2002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9" name="Google Shape;79;p15" descr="Tag=AccentColor&#10;Flavor=Light&#10;Target=FillAndLine"/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/>
            <a:ahLst/>
            <a:cxnLst/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dk1"/>
          </a:solidFill>
          <a:ln w="444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0" y="0"/>
            <a:ext cx="12192000" cy="6863653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"/>
          <p:cNvSpPr txBox="1">
            <a:spLocks noGrp="1"/>
          </p:cNvSpPr>
          <p:nvPr>
            <p:ph type="ctrTitle"/>
          </p:nvPr>
        </p:nvSpPr>
        <p:spPr>
          <a:xfrm>
            <a:off x="1179575" y="635900"/>
            <a:ext cx="98298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</a:pPr>
            <a:r>
              <a:rPr lang="en-GB">
                <a:solidFill>
                  <a:schemeClr val="lt1"/>
                </a:solidFill>
                <a:latin typeface="Lobster"/>
                <a:ea typeface="Lobster"/>
                <a:cs typeface="Lobster"/>
                <a:sym typeface="Lobster"/>
              </a:rPr>
              <a:t>PSHE Education </a:t>
            </a:r>
            <a:endParaRPr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subTitle" idx="1"/>
          </p:nvPr>
        </p:nvSpPr>
        <p:spPr>
          <a:xfrm>
            <a:off x="677131" y="4587013"/>
            <a:ext cx="10834690" cy="1225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GB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Personal, Social, Health and Economic Education</a:t>
            </a:r>
            <a:endParaRPr/>
          </a:p>
        </p:txBody>
      </p:sp>
      <p:sp>
        <p:nvSpPr>
          <p:cNvPr id="99" name="Google Shape;99;p1"/>
          <p:cNvSpPr/>
          <p:nvPr/>
        </p:nvSpPr>
        <p:spPr>
          <a:xfrm>
            <a:off x="3974206" y="4419423"/>
            <a:ext cx="4243589" cy="27432"/>
          </a:xfrm>
          <a:custGeom>
            <a:avLst/>
            <a:gdLst/>
            <a:ahLst/>
            <a:cxnLst/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"/>
          <p:cNvSpPr/>
          <p:nvPr/>
        </p:nvSpPr>
        <p:spPr>
          <a:xfrm>
            <a:off x="838199" y="1709928"/>
            <a:ext cx="10515600" cy="27432"/>
          </a:xfrm>
          <a:custGeom>
            <a:avLst/>
            <a:gdLst/>
            <a:ahLst/>
            <a:cxnLst/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dk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/>
          <p:nvPr/>
        </p:nvSpPr>
        <p:spPr>
          <a:xfrm>
            <a:off x="679084" y="2532888"/>
            <a:ext cx="3291840" cy="18288"/>
          </a:xfrm>
          <a:custGeom>
            <a:avLst/>
            <a:gdLst/>
            <a:ahLst/>
            <a:cxnLst/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613" y="5552"/>
                  <a:pt x="489242" y="1770"/>
                  <a:pt x="625450" y="0"/>
                </a:cubicBezTo>
                <a:cubicBezTo>
                  <a:pt x="761658" y="-1770"/>
                  <a:pt x="1015131" y="32079"/>
                  <a:pt x="1283818" y="0"/>
                </a:cubicBezTo>
                <a:cubicBezTo>
                  <a:pt x="1552505" y="-32079"/>
                  <a:pt x="1752773" y="10771"/>
                  <a:pt x="1975104" y="0"/>
                </a:cubicBezTo>
                <a:cubicBezTo>
                  <a:pt x="2197435" y="-10771"/>
                  <a:pt x="2433070" y="21341"/>
                  <a:pt x="2666390" y="0"/>
                </a:cubicBezTo>
                <a:cubicBezTo>
                  <a:pt x="2899710" y="-21341"/>
                  <a:pt x="3028437" y="16612"/>
                  <a:pt x="3291840" y="0"/>
                </a:cubicBezTo>
                <a:cubicBezTo>
                  <a:pt x="3291131" y="8157"/>
                  <a:pt x="3291427" y="12125"/>
                  <a:pt x="3291840" y="18288"/>
                </a:cubicBezTo>
                <a:cubicBezTo>
                  <a:pt x="3043276" y="37868"/>
                  <a:pt x="2921041" y="-12908"/>
                  <a:pt x="2567635" y="18288"/>
                </a:cubicBezTo>
                <a:cubicBezTo>
                  <a:pt x="2214230" y="49484"/>
                  <a:pt x="2189623" y="-13019"/>
                  <a:pt x="1843430" y="18288"/>
                </a:cubicBezTo>
                <a:cubicBezTo>
                  <a:pt x="1497237" y="49595"/>
                  <a:pt x="1492584" y="29180"/>
                  <a:pt x="1185062" y="18288"/>
                </a:cubicBezTo>
                <a:cubicBezTo>
                  <a:pt x="877540" y="7396"/>
                  <a:pt x="313238" y="464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91840" h="18288" extrusionOk="0">
                <a:moveTo>
                  <a:pt x="0" y="0"/>
                </a:moveTo>
                <a:cubicBezTo>
                  <a:pt x="281971" y="23935"/>
                  <a:pt x="485873" y="-14021"/>
                  <a:pt x="625450" y="0"/>
                </a:cubicBezTo>
                <a:cubicBezTo>
                  <a:pt x="765027" y="14021"/>
                  <a:pt x="1048900" y="27914"/>
                  <a:pt x="1185062" y="0"/>
                </a:cubicBezTo>
                <a:cubicBezTo>
                  <a:pt x="1321224" y="-27914"/>
                  <a:pt x="1648252" y="-3988"/>
                  <a:pt x="1909267" y="0"/>
                </a:cubicBezTo>
                <a:cubicBezTo>
                  <a:pt x="2170282" y="3988"/>
                  <a:pt x="2301957" y="25891"/>
                  <a:pt x="2534717" y="0"/>
                </a:cubicBezTo>
                <a:cubicBezTo>
                  <a:pt x="2767477" y="-25891"/>
                  <a:pt x="3078800" y="21500"/>
                  <a:pt x="3291840" y="0"/>
                </a:cubicBezTo>
                <a:cubicBezTo>
                  <a:pt x="3291576" y="4493"/>
                  <a:pt x="3292224" y="9472"/>
                  <a:pt x="3291840" y="18288"/>
                </a:cubicBezTo>
                <a:cubicBezTo>
                  <a:pt x="3120474" y="15714"/>
                  <a:pt x="2816568" y="4633"/>
                  <a:pt x="2633472" y="18288"/>
                </a:cubicBezTo>
                <a:cubicBezTo>
                  <a:pt x="2450376" y="31943"/>
                  <a:pt x="2160769" y="37350"/>
                  <a:pt x="1909267" y="18288"/>
                </a:cubicBezTo>
                <a:cubicBezTo>
                  <a:pt x="1657765" y="-774"/>
                  <a:pt x="1623992" y="9648"/>
                  <a:pt x="1349654" y="18288"/>
                </a:cubicBezTo>
                <a:cubicBezTo>
                  <a:pt x="1075316" y="26928"/>
                  <a:pt x="833426" y="34181"/>
                  <a:pt x="691286" y="18288"/>
                </a:cubicBezTo>
                <a:cubicBezTo>
                  <a:pt x="549146" y="2395"/>
                  <a:pt x="342011" y="24201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rgbClr val="E729A9"/>
          </a:solidFill>
          <a:ln w="38100" cap="rnd" cmpd="sng">
            <a:solidFill>
              <a:srgbClr val="E729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"/>
          <p:cNvSpPr txBox="1">
            <a:spLocks noGrp="1"/>
          </p:cNvSpPr>
          <p:nvPr>
            <p:ph type="body" idx="2"/>
          </p:nvPr>
        </p:nvSpPr>
        <p:spPr>
          <a:xfrm>
            <a:off x="464273" y="2709980"/>
            <a:ext cx="6794220" cy="564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It’s statutory (the law says we have to) because: </a:t>
            </a:r>
            <a:endParaRPr/>
          </a:p>
          <a:p>
            <a:pPr marL="0" lvl="0" indent="164465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164465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164465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" name="Google Shape;108;p2" descr="PSHE | St Josephs Wetherby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298700" y="245459"/>
            <a:ext cx="4855253" cy="6185036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272101" y="182639"/>
            <a:ext cx="6685807" cy="1719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lang="en-GB" sz="5400">
                <a:latin typeface="Calibri"/>
                <a:ea typeface="Calibri"/>
                <a:cs typeface="Calibri"/>
                <a:sym typeface="Calibri"/>
              </a:rPr>
              <a:t>Why do we do PSHE?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/>
          <p:cNvSpPr txBox="1"/>
          <p:nvPr/>
        </p:nvSpPr>
        <p:spPr>
          <a:xfrm>
            <a:off x="456355" y="3347176"/>
            <a:ext cx="7405110" cy="564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63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90"/>
              <a:buFont typeface="Arial"/>
              <a:buChar char="•"/>
            </a:pPr>
            <a:r>
              <a:rPr lang="en-GB" sz="249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teaches you how to stay safe and understand risk</a:t>
            </a:r>
            <a:endParaRPr sz="1195"/>
          </a:p>
          <a:p>
            <a:pPr marL="0" marR="0" lvl="0" indent="164465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endParaRPr sz="249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164465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endParaRPr sz="249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164465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endParaRPr sz="249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2"/>
          <p:cNvSpPr txBox="1"/>
          <p:nvPr/>
        </p:nvSpPr>
        <p:spPr>
          <a:xfrm>
            <a:off x="456355" y="3996641"/>
            <a:ext cx="7687520" cy="564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GB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helps you prepare for the world of work</a:t>
            </a:r>
            <a:endParaRPr/>
          </a:p>
          <a:p>
            <a:pPr marL="0" marR="0" lvl="0" indent="1651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1651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1651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2"/>
          <p:cNvSpPr txBox="1"/>
          <p:nvPr/>
        </p:nvSpPr>
        <p:spPr>
          <a:xfrm>
            <a:off x="456354" y="4675749"/>
            <a:ext cx="8117629" cy="564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GB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learn how to be physically and mentally healthy</a:t>
            </a:r>
            <a:endParaRPr/>
          </a:p>
          <a:p>
            <a:pPr marL="0" marR="0" lvl="0" indent="1651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1651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1651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2"/>
          <p:cNvSpPr txBox="1"/>
          <p:nvPr/>
        </p:nvSpPr>
        <p:spPr>
          <a:xfrm>
            <a:off x="464273" y="5357286"/>
            <a:ext cx="9130990" cy="564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63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90"/>
              <a:buFont typeface="Arial"/>
              <a:buChar char="•"/>
            </a:pPr>
            <a:r>
              <a:rPr lang="en-GB" sz="249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find out how to deal with difficult personal and social issues</a:t>
            </a:r>
            <a:endParaRPr sz="1195"/>
          </a:p>
          <a:p>
            <a:pPr marL="0" marR="0" lvl="0" indent="164465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endParaRPr sz="249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164465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endParaRPr sz="249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164465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endParaRPr sz="249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2"/>
          <p:cNvSpPr txBox="1"/>
          <p:nvPr/>
        </p:nvSpPr>
        <p:spPr>
          <a:xfrm>
            <a:off x="456354" y="5988423"/>
            <a:ext cx="8580767" cy="564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GB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develop resilience, independence and responsibility</a:t>
            </a:r>
            <a:endParaRPr/>
          </a:p>
          <a:p>
            <a:pPr marL="0" marR="0" lvl="0" indent="1651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1651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1651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"/>
          <p:cNvSpPr txBox="1">
            <a:spLocks noGrp="1"/>
          </p:cNvSpPr>
          <p:nvPr>
            <p:ph type="body" idx="1"/>
          </p:nvPr>
        </p:nvSpPr>
        <p:spPr>
          <a:xfrm>
            <a:off x="5303525" y="713233"/>
            <a:ext cx="2945700" cy="54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28600" lvl="0" indent="-180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Life skills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lvl="0" indent="-1803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How to manage money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lvl="0" indent="-1803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Mental Health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lvl="0" indent="-1803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Resilience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lvl="0" indent="-1803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Personal conversation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lvl="0" indent="-1803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Learning from failure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lvl="0" indent="-1803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How voting works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lvl="0" indent="-1803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Our country’s laws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lvl="0" indent="-1803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Safety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lvl="0" indent="-4063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Google Shape;121;p3"/>
          <p:cNvSpPr txBox="1"/>
          <p:nvPr/>
        </p:nvSpPr>
        <p:spPr>
          <a:xfrm>
            <a:off x="8951670" y="342250"/>
            <a:ext cx="2865900" cy="57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marR="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How to think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marR="0" lvl="0" indent="-165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Relationships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marR="0" lvl="0" indent="-165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Raising children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marR="0" lvl="0" indent="-165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Using good manners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marR="0" lvl="0" indent="-165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Kindness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marR="0" lvl="0" indent="-165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Buying a house/car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marR="0" lvl="0" indent="-165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Time management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marR="0" lvl="0" indent="-165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pen Sans"/>
              <a:buChar char="•"/>
            </a:pPr>
            <a:r>
              <a:rPr lang="en-GB" sz="2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First Aid and accidents</a:t>
            </a:r>
            <a:endParaRPr sz="2200">
              <a:latin typeface="Open Sans"/>
              <a:ea typeface="Open Sans"/>
              <a:cs typeface="Open Sans"/>
              <a:sym typeface="Open Sans"/>
            </a:endParaRPr>
          </a:p>
          <a:p>
            <a:pPr marL="228600" marR="0" lvl="0" indent="-254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</a:pPr>
            <a:endParaRPr sz="22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Google Shape;123;p3"/>
          <p:cNvSpPr txBox="1"/>
          <p:nvPr/>
        </p:nvSpPr>
        <p:spPr>
          <a:xfrm>
            <a:off x="377463" y="3159241"/>
            <a:ext cx="4259400" cy="29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n-GB" sz="600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it’s called PSHE Education!</a:t>
            </a:r>
            <a:endParaRPr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2" name="Google Shape;120;p3">
            <a:extLst>
              <a:ext uri="{FF2B5EF4-FFF2-40B4-BE49-F238E27FC236}">
                <a16:creationId xmlns:a16="http://schemas.microsoft.com/office/drawing/2014/main" id="{4669B532-467A-E76C-33C7-6B91B9C955A8}"/>
              </a:ext>
            </a:extLst>
          </p:cNvPr>
          <p:cNvSpPr txBox="1">
            <a:spLocks/>
          </p:cNvSpPr>
          <p:nvPr/>
        </p:nvSpPr>
        <p:spPr>
          <a:xfrm>
            <a:off x="580327" y="180681"/>
            <a:ext cx="437197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7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ct val="100000"/>
            </a:pPr>
            <a:r>
              <a:rPr lang="en-GB" dirty="0">
                <a:latin typeface="Lobster"/>
                <a:ea typeface="Lobster"/>
                <a:cs typeface="Lobster"/>
                <a:sym typeface="Lobster"/>
              </a:rPr>
              <a:t>What School doesn’t teach you about…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g18132da0d93_0_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0" y="0"/>
            <a:ext cx="12192000" cy="6863653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18132da0d93_0_3"/>
          <p:cNvSpPr txBox="1">
            <a:spLocks noGrp="1"/>
          </p:cNvSpPr>
          <p:nvPr>
            <p:ph type="ctrTitle"/>
          </p:nvPr>
        </p:nvSpPr>
        <p:spPr>
          <a:xfrm>
            <a:off x="1186125" y="813875"/>
            <a:ext cx="98298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n-GB">
                <a:solidFill>
                  <a:schemeClr val="lt1"/>
                </a:solidFill>
                <a:latin typeface="Lobster"/>
                <a:ea typeface="Lobster"/>
                <a:cs typeface="Lobster"/>
                <a:sym typeface="Lobster"/>
              </a:rPr>
              <a:t>PSHE Education prepares you for life! </a:t>
            </a:r>
            <a:endParaRPr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30" name="Google Shape;130;g18132da0d93_0_3"/>
          <p:cNvSpPr txBox="1">
            <a:spLocks noGrp="1"/>
          </p:cNvSpPr>
          <p:nvPr>
            <p:ph type="subTitle" idx="1"/>
          </p:nvPr>
        </p:nvSpPr>
        <p:spPr>
          <a:xfrm>
            <a:off x="677131" y="4587013"/>
            <a:ext cx="10834800" cy="12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GB" sz="5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PSHE = Life skills</a:t>
            </a:r>
            <a:endParaRPr sz="3900"/>
          </a:p>
        </p:txBody>
      </p:sp>
      <p:sp>
        <p:nvSpPr>
          <p:cNvPr id="131" name="Google Shape;131;g18132da0d93_0_3"/>
          <p:cNvSpPr/>
          <p:nvPr/>
        </p:nvSpPr>
        <p:spPr>
          <a:xfrm>
            <a:off x="3974206" y="4419423"/>
            <a:ext cx="4243589" cy="27432"/>
          </a:xfrm>
          <a:custGeom>
            <a:avLst/>
            <a:gdLst/>
            <a:ahLst/>
            <a:cxnLst/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"/>
          <p:cNvSpPr/>
          <p:nvPr/>
        </p:nvSpPr>
        <p:spPr>
          <a:xfrm flipH="1">
            <a:off x="9039223" y="3695700"/>
            <a:ext cx="3152775" cy="2975445"/>
          </a:xfrm>
          <a:prstGeom prst="flowChartMagneticTape">
            <a:avLst/>
          </a:prstGeom>
          <a:solidFill>
            <a:srgbClr val="9BDEF4"/>
          </a:solidFill>
          <a:ln w="12700" cap="flat" cmpd="sng">
            <a:solidFill>
              <a:srgbClr val="A81D7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"/>
          <p:cNvSpPr/>
          <p:nvPr/>
        </p:nvSpPr>
        <p:spPr>
          <a:xfrm>
            <a:off x="4548053" y="3543300"/>
            <a:ext cx="4338772" cy="3127845"/>
          </a:xfrm>
          <a:prstGeom prst="flowChartMagneticTape">
            <a:avLst/>
          </a:prstGeom>
          <a:solidFill>
            <a:srgbClr val="F5A7DC"/>
          </a:solidFill>
          <a:ln w="12700" cap="flat" cmpd="sng">
            <a:solidFill>
              <a:srgbClr val="A81D7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"/>
          <p:cNvSpPr txBox="1">
            <a:spLocks noGrp="1"/>
          </p:cNvSpPr>
          <p:nvPr>
            <p:ph type="body" idx="2"/>
          </p:nvPr>
        </p:nvSpPr>
        <p:spPr>
          <a:xfrm>
            <a:off x="5298906" y="402870"/>
            <a:ext cx="6794220" cy="5284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With the change to the school day your PSHE lesson on Friday will now run from 1.15-2.25. </a:t>
            </a:r>
            <a:endParaRPr/>
          </a:p>
          <a:p>
            <a:pPr marL="457200" lvl="0" indent="-4572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50 minutes will be your PSHE (Life) lesson</a:t>
            </a:r>
            <a:endParaRPr/>
          </a:p>
          <a:p>
            <a:pPr marL="457200" lvl="0" indent="-4572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20 minutes Life Application (Wellbeing)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>
                <a:latin typeface="Calibri"/>
                <a:ea typeface="Calibri"/>
                <a:cs typeface="Calibri"/>
                <a:sym typeface="Calibri"/>
              </a:rPr>
              <a:t>This gives you longer to learn about real life.</a:t>
            </a:r>
            <a:endParaRPr/>
          </a:p>
          <a:p>
            <a:pPr marL="0" lvl="0" indent="1778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1778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1778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5" descr="PSHE | St Josephs Wetherby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89143" y="2137558"/>
            <a:ext cx="3558866" cy="4533587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5"/>
          <p:cNvSpPr txBox="1">
            <a:spLocks noGrp="1"/>
          </p:cNvSpPr>
          <p:nvPr>
            <p:ph type="title"/>
          </p:nvPr>
        </p:nvSpPr>
        <p:spPr>
          <a:xfrm>
            <a:off x="391521" y="186855"/>
            <a:ext cx="4501780" cy="1719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lang="en-GB" sz="5400">
                <a:latin typeface="Calibri"/>
                <a:ea typeface="Calibri"/>
                <a:cs typeface="Calibri"/>
                <a:sym typeface="Calibri"/>
              </a:rPr>
              <a:t>So, what’s changing?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5"/>
          <p:cNvSpPr txBox="1"/>
          <p:nvPr/>
        </p:nvSpPr>
        <p:spPr>
          <a:xfrm>
            <a:off x="5019510" y="3989928"/>
            <a:ext cx="3558866" cy="2197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</a:pPr>
            <a:r>
              <a:rPr lang="en-GB" sz="420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School doesn’t  teach you about life.</a:t>
            </a:r>
            <a:endParaRPr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42" name="Google Shape;142;p5"/>
          <p:cNvSpPr txBox="1"/>
          <p:nvPr/>
        </p:nvSpPr>
        <p:spPr>
          <a:xfrm>
            <a:off x="9286875" y="4084825"/>
            <a:ext cx="2610300" cy="21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</a:pPr>
            <a:r>
              <a:rPr lang="en-GB" sz="420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Yes it does. It’s called PSHE!</a:t>
            </a:r>
            <a:endParaRPr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ketchyVTI">
  <a:themeElements>
    <a:clrScheme name="AnalogousFromDarkSeedLeftStep">
      <a:dk1>
        <a:srgbClr val="000000"/>
      </a:dk1>
      <a:lt1>
        <a:srgbClr val="FFFFFF"/>
      </a:lt1>
      <a:dk2>
        <a:srgbClr val="171734"/>
      </a:dk2>
      <a:lt2>
        <a:srgbClr val="F0F3F1"/>
      </a:lt2>
      <a:accent1>
        <a:srgbClr val="E729A9"/>
      </a:accent1>
      <a:accent2>
        <a:srgbClr val="C417D5"/>
      </a:accent2>
      <a:accent3>
        <a:srgbClr val="8729E7"/>
      </a:accent3>
      <a:accent4>
        <a:srgbClr val="3528D8"/>
      </a:accent4>
      <a:accent5>
        <a:srgbClr val="296AE7"/>
      </a:accent5>
      <a:accent6>
        <a:srgbClr val="17A7D5"/>
      </a:accent6>
      <a:hlink>
        <a:srgbClr val="3F55BF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205</Words>
  <Application>Microsoft Office PowerPoint</Application>
  <PresentationFormat>Widescreen</PresentationFormat>
  <Paragraphs>44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Lobster</vt:lpstr>
      <vt:lpstr>Open Sans</vt:lpstr>
      <vt:lpstr>Arial</vt:lpstr>
      <vt:lpstr>Calibri</vt:lpstr>
      <vt:lpstr>SketchyVTI</vt:lpstr>
      <vt:lpstr>PSHE Education </vt:lpstr>
      <vt:lpstr>Why do we do PSHE?</vt:lpstr>
      <vt:lpstr>PowerPoint Presentation</vt:lpstr>
      <vt:lpstr>PSHE Education prepares you for life! </vt:lpstr>
      <vt:lpstr>So, what’s changing?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PSHE Education </dc:title>
  <dc:creator>Dan Spencer</dc:creator>
  <cp:lastModifiedBy>Viktor Mason</cp:lastModifiedBy>
  <cp:revision>1</cp:revision>
  <dcterms:created xsi:type="dcterms:W3CDTF">2022-08-17T04:31:43Z</dcterms:created>
  <dcterms:modified xsi:type="dcterms:W3CDTF">2023-10-12T10:13:55Z</dcterms:modified>
</cp:coreProperties>
</file>